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Prompt Medium" panose="020B0502040204020203" pitchFamily="2" charset="-34"/>
      <p:regular r:id="rId14"/>
    </p:embeddedFont>
    <p:embeddedFont>
      <p:font typeface="Times New Roman Bold" panose="02020803070505020304" pitchFamily="18" charset="0"/>
      <p:regular r:id="rId15"/>
      <p:bold r:id="rId16"/>
    </p:embeddedFont>
    <p:embeddedFont>
      <p:font typeface="Times New Roman Bold Italics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D1EE4E-17A7-4100-B797-703FCDB190B0}" type="datetimeFigureOut">
              <a:rPr lang="en-US" smtClean="0"/>
              <a:t>5/16/2026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F754A3-2EC4-49B2-BF67-CDFF5D7F9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576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754A3-2EC4-49B2-BF67-CDFF5D7F9A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146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08189" y="363063"/>
            <a:ext cx="14984211" cy="15872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3068"/>
              </a:lnSpc>
            </a:pPr>
            <a:r>
              <a:rPr lang="en-US" sz="10890" b="1" dirty="0">
                <a:solidFill>
                  <a:srgbClr val="FF3131"/>
                </a:solidFill>
                <a:latin typeface="Times New Roman" panose="02020603050405020304" pitchFamily="18" charset="0"/>
                <a:ea typeface="Prompt Bold"/>
                <a:cs typeface="Times New Roman" panose="02020603050405020304" pitchFamily="18" charset="0"/>
                <a:sym typeface="Prompt Bold"/>
              </a:rPr>
              <a:t>LIGJI I ARKIMEDIT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10268" y="7939363"/>
            <a:ext cx="7876532" cy="10524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45"/>
              </a:lnSpc>
            </a:pPr>
            <a:r>
              <a:rPr lang="en-US" sz="4400" b="1" dirty="0">
                <a:solidFill>
                  <a:srgbClr val="FF3131"/>
                </a:solidFill>
                <a:latin typeface="Times New Roman" panose="02020603050405020304" pitchFamily="18" charset="0"/>
                <a:ea typeface="Prompt Bold"/>
                <a:cs typeface="Times New Roman" panose="02020603050405020304" pitchFamily="18" charset="0"/>
                <a:sym typeface="Prompt Bold"/>
              </a:rPr>
              <a:t>PUNOI</a:t>
            </a:r>
          </a:p>
          <a:p>
            <a:pPr algn="ctr">
              <a:lnSpc>
                <a:spcPts val="4145"/>
              </a:lnSpc>
            </a:pPr>
            <a:r>
              <a:rPr lang="en-US" sz="4400" b="1" dirty="0">
                <a:solidFill>
                  <a:srgbClr val="FF3131"/>
                </a:solidFill>
                <a:latin typeface="Times New Roman" panose="02020603050405020304" pitchFamily="18" charset="0"/>
                <a:ea typeface="Prompt Bold"/>
                <a:cs typeface="Times New Roman" panose="02020603050405020304" pitchFamily="18" charset="0"/>
                <a:sym typeface="Prompt Bold"/>
              </a:rPr>
              <a:t>M.SC. ARGESTA STËRGU</a:t>
            </a:r>
          </a:p>
        </p:txBody>
      </p:sp>
      <p:sp>
        <p:nvSpPr>
          <p:cNvPr id="5" name="AutoShape 5"/>
          <p:cNvSpPr/>
          <p:nvPr/>
        </p:nvSpPr>
        <p:spPr>
          <a:xfrm>
            <a:off x="5897880" y="5143500"/>
            <a:ext cx="649224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6910" y="368768"/>
            <a:ext cx="13433195" cy="659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15"/>
              </a:lnSpc>
            </a:pPr>
            <a:r>
              <a:rPr lang="en-US" sz="5385" b="1" spc="-60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FAKTORËT  E  MJEDISIT  DHE  TË VETË  AVIONIT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26910" y="1009650"/>
            <a:ext cx="17835019" cy="468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81"/>
              </a:lnSpc>
              <a:spcBef>
                <a:spcPct val="0"/>
              </a:spcBef>
            </a:pPr>
            <a:r>
              <a:rPr lang="en-US" sz="3067" b="1" i="1" spc="-122" dirty="0" err="1">
                <a:solidFill>
                  <a:srgbClr val="FF66C4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Shpejtësia</a:t>
            </a:r>
            <a:r>
              <a:rPr lang="en-US" sz="3067" b="1" i="1" spc="-122" dirty="0">
                <a:solidFill>
                  <a:srgbClr val="FF66C4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 e </a:t>
            </a:r>
            <a:r>
              <a:rPr lang="en-US" sz="3067" b="1" i="1" spc="-122" dirty="0" err="1">
                <a:solidFill>
                  <a:srgbClr val="FF66C4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ngritur</a:t>
            </a:r>
            <a:r>
              <a:rPr lang="en-US" sz="3067" b="1" i="1" spc="-122" dirty="0">
                <a:solidFill>
                  <a:srgbClr val="FF66C4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 </a:t>
            </a:r>
            <a:r>
              <a:rPr lang="en-US" sz="3067" b="1" i="1" spc="-122" dirty="0" err="1">
                <a:solidFill>
                  <a:srgbClr val="FF66C4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në</a:t>
            </a:r>
            <a:r>
              <a:rPr lang="en-US" sz="3067" b="1" i="1" spc="-122" dirty="0">
                <a:solidFill>
                  <a:srgbClr val="FF66C4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 </a:t>
            </a:r>
            <a:r>
              <a:rPr lang="en-US" sz="3067" b="1" i="1" spc="-122" dirty="0" err="1">
                <a:solidFill>
                  <a:srgbClr val="FF66C4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fuqi</a:t>
            </a:r>
            <a:r>
              <a:rPr lang="en-US" sz="3067" b="1" i="1" spc="-122" dirty="0">
                <a:solidFill>
                  <a:srgbClr val="FF66C4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 </a:t>
            </a:r>
            <a:r>
              <a:rPr lang="en-US" sz="3067" b="1" i="1" spc="-122" dirty="0" err="1">
                <a:solidFill>
                  <a:srgbClr val="FF66C4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të</a:t>
            </a:r>
            <a:r>
              <a:rPr lang="en-US" sz="3067" b="1" i="1" spc="-122" dirty="0">
                <a:solidFill>
                  <a:srgbClr val="FF66C4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 </a:t>
            </a:r>
            <a:r>
              <a:rPr lang="en-US" sz="3067" b="1" i="1" spc="-122" dirty="0" err="1">
                <a:solidFill>
                  <a:srgbClr val="FF66C4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dytë</a:t>
            </a:r>
            <a:r>
              <a:rPr lang="en-US" sz="3067" b="1" i="1" spc="-122" dirty="0">
                <a:solidFill>
                  <a:srgbClr val="FF66C4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.</a:t>
            </a:r>
            <a:r>
              <a:rPr lang="en-US" sz="3067" b="1" spc="-122" dirty="0">
                <a:solidFill>
                  <a:srgbClr val="FF66C4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Rezistenca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rritet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me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katrorin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e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shpejtësisë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.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Nëse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avioni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dyfishon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shpejtësinë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,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rezistenca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e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ajrit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katërfishohet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.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Kjo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është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arsyeja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pse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avionët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harxhojnë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shumë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më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tepër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karburant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kur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ecin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më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shpejt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.</a:t>
            </a:r>
          </a:p>
          <a:p>
            <a:pPr algn="just">
              <a:lnSpc>
                <a:spcPts val="3681"/>
              </a:lnSpc>
              <a:spcBef>
                <a:spcPct val="0"/>
              </a:spcBef>
            </a:pPr>
            <a:endParaRPr lang="en-US" sz="3067" b="1" spc="-122" dirty="0">
              <a:solidFill>
                <a:srgbClr val="000000"/>
              </a:solidFill>
              <a:latin typeface="Times New Roman Bold"/>
              <a:ea typeface="Times New Roman Bold"/>
              <a:cs typeface="Times New Roman Bold"/>
              <a:sym typeface="Times New Roman Bold"/>
            </a:endParaRPr>
          </a:p>
          <a:p>
            <a:pPr algn="just">
              <a:lnSpc>
                <a:spcPts val="3681"/>
              </a:lnSpc>
              <a:spcBef>
                <a:spcPct val="0"/>
              </a:spcBef>
            </a:pPr>
            <a:r>
              <a:rPr lang="en-US" sz="3067" b="1" i="1" spc="-122" dirty="0" err="1">
                <a:solidFill>
                  <a:srgbClr val="FF66C4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Dendësia</a:t>
            </a:r>
            <a:r>
              <a:rPr lang="en-US" sz="3067" b="1" i="1" spc="-122" dirty="0">
                <a:solidFill>
                  <a:srgbClr val="FF66C4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 e </a:t>
            </a:r>
            <a:r>
              <a:rPr lang="en-US" sz="3067" b="1" i="1" spc="-122" dirty="0" err="1">
                <a:solidFill>
                  <a:srgbClr val="FF66C4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ajrit</a:t>
            </a:r>
            <a:r>
              <a:rPr lang="en-US" sz="3067" b="1" i="1" spc="-122" dirty="0">
                <a:solidFill>
                  <a:srgbClr val="FF66C4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.</a:t>
            </a:r>
            <a:r>
              <a:rPr lang="en-US" sz="3067" b="1" i="1" spc="-122" dirty="0">
                <a:solidFill>
                  <a:srgbClr val="FF3131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 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Sa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më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i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dendur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të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jetë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ajri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,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aq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më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shumë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molekula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përplasen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me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avionin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.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Kjo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është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arsyeja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pse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avionët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komercialë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fluturojnë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në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lartësi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të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mëdha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(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mbi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10,000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metra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),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ku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ajri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është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shumë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i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rrallë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(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dendësia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është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e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vogël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), duke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zvogëluar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rezistencën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dhe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duke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kursyer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karburant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.</a:t>
            </a:r>
          </a:p>
          <a:p>
            <a:pPr algn="just">
              <a:lnSpc>
                <a:spcPts val="3681"/>
              </a:lnSpc>
              <a:spcBef>
                <a:spcPct val="0"/>
              </a:spcBef>
            </a:pPr>
            <a:endParaRPr lang="en-US" sz="3067" b="1" spc="-122" dirty="0">
              <a:solidFill>
                <a:srgbClr val="000000"/>
              </a:solidFill>
              <a:latin typeface="Times New Roman Bold"/>
              <a:ea typeface="Times New Roman Bold"/>
              <a:cs typeface="Times New Roman Bold"/>
              <a:sym typeface="Times New Roman Bold"/>
            </a:endParaRPr>
          </a:p>
          <a:p>
            <a:pPr algn="just">
              <a:lnSpc>
                <a:spcPts val="3681"/>
              </a:lnSpc>
              <a:spcBef>
                <a:spcPct val="0"/>
              </a:spcBef>
            </a:pPr>
            <a:r>
              <a:rPr lang="en-US" sz="3067" b="1" i="1" spc="-122" dirty="0" err="1">
                <a:solidFill>
                  <a:srgbClr val="FF66C4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Sipërfaqja</a:t>
            </a:r>
            <a:r>
              <a:rPr lang="en-US" sz="3067" b="1" i="1" spc="-122" dirty="0">
                <a:solidFill>
                  <a:srgbClr val="FF66C4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 </a:t>
            </a:r>
            <a:r>
              <a:rPr lang="en-US" sz="3067" b="1" i="1" spc="-122" dirty="0" err="1">
                <a:solidFill>
                  <a:srgbClr val="FF66C4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ballore</a:t>
            </a:r>
            <a:r>
              <a:rPr lang="en-US" sz="3067" b="1" i="1" spc="-122" dirty="0">
                <a:solidFill>
                  <a:srgbClr val="FF66C4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.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Sa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më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e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madhe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të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jetë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sipërfaqja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e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avionit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që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përballet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me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ajrin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,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aq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më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e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madhe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është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rezistenca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.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Rezistenca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e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ajrit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varet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nga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forma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aerodinamike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e </a:t>
            </a:r>
            <a:r>
              <a:rPr lang="en-US" sz="3067" b="1" spc="-122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avionit</a:t>
            </a:r>
            <a:r>
              <a:rPr lang="en-US" sz="3067" b="1" spc="-122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433009" y="5695950"/>
            <a:ext cx="10227095" cy="4564375"/>
            <a:chOff x="0" y="0"/>
            <a:chExt cx="1365891" cy="609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65891" cy="609600"/>
            </a:xfrm>
            <a:custGeom>
              <a:avLst/>
              <a:gdLst/>
              <a:ahLst/>
              <a:cxnLst/>
              <a:rect l="l" t="t" r="r" b="b"/>
              <a:pathLst>
                <a:path w="1365891" h="609600">
                  <a:moveTo>
                    <a:pt x="203200" y="609600"/>
                  </a:moveTo>
                  <a:lnTo>
                    <a:pt x="1162691" y="609600"/>
                  </a:lnTo>
                  <a:lnTo>
                    <a:pt x="1365891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blipFill>
              <a:blip r:embed="rId2"/>
              <a:stretch>
                <a:fillRect t="-45672" b="-2237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6654" y="6268903"/>
            <a:ext cx="7960774" cy="3916304"/>
          </a:xfrm>
          <a:custGeom>
            <a:avLst/>
            <a:gdLst/>
            <a:ahLst/>
            <a:cxnLst/>
            <a:rect l="l" t="t" r="r" b="b"/>
            <a:pathLst>
              <a:path w="7960774" h="3916304">
                <a:moveTo>
                  <a:pt x="0" y="0"/>
                </a:moveTo>
                <a:lnTo>
                  <a:pt x="7960773" y="0"/>
                </a:lnTo>
                <a:lnTo>
                  <a:pt x="7960773" y="3916304"/>
                </a:lnTo>
                <a:lnTo>
                  <a:pt x="0" y="39163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170" b="-71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96654" y="542138"/>
            <a:ext cx="16882872" cy="598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18"/>
              </a:lnSpc>
            </a:pPr>
            <a:r>
              <a:rPr lang="en-US" sz="4900" b="1" spc="-553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SI  E  MENAXHOJNË  AVIONËT  REZISTENCËN  E  AJRIT?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645811" y="1354367"/>
            <a:ext cx="13306464" cy="165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20"/>
              </a:lnSpc>
              <a:spcBef>
                <a:spcPct val="0"/>
              </a:spcBef>
            </a:pPr>
            <a:r>
              <a:rPr lang="en-US" sz="3600" b="1" i="1" spc="-144" dirty="0">
                <a:solidFill>
                  <a:srgbClr val="FF66C4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Forma </a:t>
            </a:r>
            <a:r>
              <a:rPr lang="en-US" sz="3600" b="1" i="1" spc="-144" dirty="0" err="1">
                <a:solidFill>
                  <a:srgbClr val="FF66C4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aerodinamike</a:t>
            </a:r>
            <a:r>
              <a:rPr lang="en-US" sz="3600" b="1" i="1" spc="-144" dirty="0">
                <a:solidFill>
                  <a:srgbClr val="FF66C4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.</a:t>
            </a:r>
            <a:r>
              <a:rPr lang="en-US" sz="3600" b="1" i="1" spc="-144" dirty="0">
                <a:solidFill>
                  <a:srgbClr val="FF3131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 </a:t>
            </a:r>
            <a:r>
              <a:rPr lang="en-US" sz="3600" b="1" spc="-14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Avionët </a:t>
            </a:r>
            <a:r>
              <a:rPr lang="en-US" sz="3600" b="1" spc="-14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kanë</a:t>
            </a:r>
            <a:r>
              <a:rPr lang="en-US" sz="3600" b="1" spc="-14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600" b="1" spc="-14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formë</a:t>
            </a:r>
            <a:r>
              <a:rPr lang="en-US" sz="3600" b="1" spc="-14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600" b="1" spc="-14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aerodinamike</a:t>
            </a:r>
            <a:r>
              <a:rPr lang="en-US" sz="3600" b="1" spc="-14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(</a:t>
            </a:r>
            <a:r>
              <a:rPr lang="en-US" sz="3600" b="1" spc="-14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pjesa</a:t>
            </a:r>
            <a:r>
              <a:rPr lang="en-US" sz="3600" b="1" spc="-14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e </a:t>
            </a:r>
            <a:r>
              <a:rPr lang="en-US" sz="3600" b="1" spc="-14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përparme</a:t>
            </a:r>
            <a:r>
              <a:rPr lang="en-US" sz="3600" b="1" spc="-14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e </a:t>
            </a:r>
            <a:r>
              <a:rPr lang="en-US" sz="3600" b="1" spc="-14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rrumbullakosur</a:t>
            </a:r>
            <a:r>
              <a:rPr lang="en-US" sz="3600" b="1" spc="-14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600" b="1" spc="-14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dhe</a:t>
            </a:r>
            <a:r>
              <a:rPr lang="en-US" sz="3600" b="1" spc="-14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e </a:t>
            </a:r>
            <a:r>
              <a:rPr lang="en-US" sz="3600" b="1" spc="-14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pasmja</a:t>
            </a:r>
            <a:r>
              <a:rPr lang="en-US" sz="3600" b="1" spc="-14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e </a:t>
            </a:r>
            <a:r>
              <a:rPr lang="en-US" sz="3600" b="1" spc="-14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mprehtë</a:t>
            </a:r>
            <a:r>
              <a:rPr lang="en-US" sz="3600" b="1" spc="-14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) </a:t>
            </a:r>
            <a:r>
              <a:rPr lang="en-US" sz="3600" b="1" spc="-14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për</a:t>
            </a:r>
            <a:r>
              <a:rPr lang="en-US" sz="3600" b="1" spc="-14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600" b="1" spc="-14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të</a:t>
            </a:r>
            <a:r>
              <a:rPr lang="en-US" sz="3600" b="1" spc="-14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600" b="1" spc="-14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lejuar</a:t>
            </a:r>
            <a:r>
              <a:rPr lang="en-US" sz="3600" b="1" spc="-14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600" b="1" spc="-14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që</a:t>
            </a:r>
            <a:r>
              <a:rPr lang="en-US" sz="3600" b="1" spc="-14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600" b="1" spc="-14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ajri</a:t>
            </a:r>
            <a:r>
              <a:rPr lang="en-US" sz="3600" b="1" spc="-14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600" b="1" spc="-14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të</a:t>
            </a:r>
            <a:r>
              <a:rPr lang="en-US" sz="3600" b="1" spc="-14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600" b="1" spc="-14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rrjedhë</a:t>
            </a:r>
            <a:r>
              <a:rPr lang="en-US" sz="3600" b="1" spc="-14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600" b="1" spc="-14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në</a:t>
            </a:r>
            <a:r>
              <a:rPr lang="en-US" sz="3600" b="1" spc="-14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600" b="1" spc="-14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mënyrë</a:t>
            </a:r>
            <a:r>
              <a:rPr lang="en-US" sz="3600" b="1" spc="-14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600" b="1" spc="-14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laminare</a:t>
            </a:r>
            <a:r>
              <a:rPr lang="en-US" sz="3600" b="1" spc="-14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(pa </a:t>
            </a:r>
            <a:r>
              <a:rPr lang="en-US" sz="3600" b="1" spc="-14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turbulenca</a:t>
            </a:r>
            <a:r>
              <a:rPr lang="en-US" sz="3600" b="1" spc="-14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) </a:t>
            </a:r>
            <a:r>
              <a:rPr lang="en-US" sz="3600" b="1" spc="-14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rreth</a:t>
            </a:r>
            <a:r>
              <a:rPr lang="en-US" sz="3600" b="1" spc="-14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600" b="1" spc="-14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tyre</a:t>
            </a:r>
            <a:r>
              <a:rPr lang="en-US" sz="3600" b="1" spc="-14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645811" y="3764192"/>
            <a:ext cx="13488002" cy="220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20"/>
              </a:lnSpc>
              <a:spcBef>
                <a:spcPct val="0"/>
              </a:spcBef>
            </a:pPr>
            <a:r>
              <a:rPr lang="en-US" sz="3600" b="1" i="1" spc="-144" dirty="0" err="1">
                <a:solidFill>
                  <a:srgbClr val="FF66C4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Pjesët</a:t>
            </a:r>
            <a:r>
              <a:rPr lang="en-US" sz="3600" b="1" i="1" spc="-144" dirty="0">
                <a:solidFill>
                  <a:srgbClr val="FF66C4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 e </a:t>
            </a:r>
            <a:r>
              <a:rPr lang="en-US" sz="3600" b="1" i="1" spc="-144" dirty="0" err="1">
                <a:solidFill>
                  <a:srgbClr val="FF66C4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lakuara</a:t>
            </a:r>
            <a:r>
              <a:rPr lang="en-US" sz="3600" b="1" i="1" spc="-144" dirty="0">
                <a:solidFill>
                  <a:srgbClr val="FF66C4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 </a:t>
            </a:r>
            <a:r>
              <a:rPr lang="en-US" sz="3600" b="1" i="1" spc="-144" dirty="0" err="1">
                <a:solidFill>
                  <a:srgbClr val="FF66C4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në</a:t>
            </a:r>
            <a:r>
              <a:rPr lang="en-US" sz="3600" b="1" i="1" spc="-144" dirty="0">
                <a:solidFill>
                  <a:srgbClr val="FF66C4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 majat e </a:t>
            </a:r>
            <a:r>
              <a:rPr lang="en-US" sz="3600" b="1" i="1" spc="-144" dirty="0" err="1">
                <a:solidFill>
                  <a:srgbClr val="FF66C4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krahëve</a:t>
            </a:r>
            <a:r>
              <a:rPr lang="en-US" sz="3600" b="1" i="1" spc="-144" dirty="0">
                <a:solidFill>
                  <a:srgbClr val="FF66C4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.</a:t>
            </a:r>
            <a:r>
              <a:rPr lang="en-US" sz="3600" b="1" spc="-14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600" b="1" spc="-14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Nëse</a:t>
            </a:r>
            <a:r>
              <a:rPr lang="en-US" sz="3600" b="1" spc="-14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600" b="1" spc="-14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keni</a:t>
            </a:r>
            <a:r>
              <a:rPr lang="en-US" sz="3600" b="1" spc="-14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600" b="1" spc="-14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parë</a:t>
            </a:r>
            <a:r>
              <a:rPr lang="en-US" sz="3600" b="1" spc="-14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600" b="1" spc="-14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avionët</a:t>
            </a:r>
            <a:r>
              <a:rPr lang="en-US" sz="3600" b="1" spc="-14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600" b="1" spc="-14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modernë</a:t>
            </a:r>
            <a:r>
              <a:rPr lang="en-US" sz="3600" b="1" spc="-14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, majat e </a:t>
            </a:r>
            <a:r>
              <a:rPr lang="en-US" sz="3600" b="1" spc="-14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krahëve</a:t>
            </a:r>
            <a:r>
              <a:rPr lang="en-US" sz="3600" b="1" spc="-14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600" b="1" spc="-14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të</a:t>
            </a:r>
            <a:r>
              <a:rPr lang="en-US" sz="3600" b="1" spc="-14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600" b="1" spc="-14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tyre</a:t>
            </a:r>
            <a:r>
              <a:rPr lang="en-US" sz="3600" b="1" spc="-14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600" b="1" spc="-14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janë</a:t>
            </a:r>
            <a:r>
              <a:rPr lang="en-US" sz="3600" b="1" spc="-14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600" b="1" spc="-14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të</a:t>
            </a:r>
            <a:r>
              <a:rPr lang="en-US" sz="3600" b="1" spc="-14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600" b="1" spc="-14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kthyera</a:t>
            </a:r>
            <a:r>
              <a:rPr lang="en-US" sz="3600" b="1" spc="-14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600" b="1" spc="-14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lart</a:t>
            </a:r>
            <a:r>
              <a:rPr lang="en-US" sz="3600" b="1" spc="-14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. </a:t>
            </a:r>
            <a:r>
              <a:rPr lang="en-US" sz="3600" b="1" spc="-14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Këto</a:t>
            </a:r>
            <a:r>
              <a:rPr lang="en-US" sz="3600" b="1" spc="-14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600" b="1" spc="-14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shërbejnë</a:t>
            </a:r>
            <a:r>
              <a:rPr lang="en-US" sz="3600" b="1" spc="-14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600" b="1" spc="-14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për</a:t>
            </a:r>
            <a:r>
              <a:rPr lang="en-US" sz="3600" b="1" spc="-14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600" b="1" spc="-14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të</a:t>
            </a:r>
            <a:r>
              <a:rPr lang="en-US" sz="3600" b="1" spc="-14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600" b="1" spc="-14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bllokuar</a:t>
            </a:r>
            <a:r>
              <a:rPr lang="en-US" sz="3600" b="1" spc="-14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600" b="1" spc="-14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rrotullimin</a:t>
            </a:r>
            <a:r>
              <a:rPr lang="en-US" sz="3600" b="1" spc="-14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e </a:t>
            </a:r>
            <a:r>
              <a:rPr lang="en-US" sz="3600" b="1" spc="-14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ajrit</a:t>
            </a:r>
            <a:r>
              <a:rPr lang="en-US" sz="3600" b="1" spc="-14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600" b="1" spc="-14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në</a:t>
            </a:r>
            <a:r>
              <a:rPr lang="en-US" sz="3600" b="1" spc="-14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maja, duke </a:t>
            </a:r>
            <a:r>
              <a:rPr lang="en-US" sz="3600" b="1" spc="-14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zvogëluar</a:t>
            </a:r>
            <a:r>
              <a:rPr lang="en-US" sz="3600" b="1" spc="-14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600" b="1" spc="-14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ndjeshëm</a:t>
            </a:r>
            <a:r>
              <a:rPr lang="en-US" sz="3600" b="1" spc="-14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600" b="1" spc="-14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rezistencën</a:t>
            </a:r>
            <a:r>
              <a:rPr lang="en-US" sz="3600" b="1" spc="-14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e </a:t>
            </a:r>
            <a:r>
              <a:rPr lang="en-US" sz="3600" b="1" spc="-14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induktuar</a:t>
            </a:r>
            <a:r>
              <a:rPr lang="en-US" sz="3600" b="1" spc="-14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600" b="1" spc="-14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dhe</a:t>
            </a:r>
            <a:r>
              <a:rPr lang="en-US" sz="3600" b="1" spc="-14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duke </a:t>
            </a:r>
            <a:r>
              <a:rPr lang="en-US" sz="3600" b="1" spc="-14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rritur</a:t>
            </a:r>
            <a:r>
              <a:rPr lang="en-US" sz="3600" b="1" spc="-14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600" b="1" spc="-14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efikasitetin</a:t>
            </a:r>
            <a:r>
              <a:rPr lang="en-US" sz="3600" b="1" spc="-14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e </a:t>
            </a:r>
            <a:r>
              <a:rPr lang="en-US" sz="3600" b="1" spc="-14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karburantit</a:t>
            </a:r>
            <a:r>
              <a:rPr lang="en-US" sz="3600" b="1" spc="-14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600" b="1" spc="-14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deri</a:t>
            </a:r>
            <a:r>
              <a:rPr lang="en-US" sz="3600" b="1" spc="-14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600" b="1" spc="-14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në</a:t>
            </a:r>
            <a:r>
              <a:rPr lang="en-US" sz="3600" b="1" spc="-14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5%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96654" y="1501577"/>
            <a:ext cx="4213722" cy="3453426"/>
            <a:chOff x="0" y="0"/>
            <a:chExt cx="705645" cy="57832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05645" cy="578323"/>
            </a:xfrm>
            <a:custGeom>
              <a:avLst/>
              <a:gdLst/>
              <a:ahLst/>
              <a:cxnLst/>
              <a:rect l="l" t="t" r="r" b="b"/>
              <a:pathLst>
                <a:path w="705645" h="578323">
                  <a:moveTo>
                    <a:pt x="55119" y="0"/>
                  </a:moveTo>
                  <a:lnTo>
                    <a:pt x="650525" y="0"/>
                  </a:lnTo>
                  <a:cubicBezTo>
                    <a:pt x="680967" y="0"/>
                    <a:pt x="705645" y="24678"/>
                    <a:pt x="705645" y="55119"/>
                  </a:cubicBezTo>
                  <a:lnTo>
                    <a:pt x="705645" y="523203"/>
                  </a:lnTo>
                  <a:cubicBezTo>
                    <a:pt x="705645" y="553645"/>
                    <a:pt x="680967" y="578323"/>
                    <a:pt x="650525" y="578323"/>
                  </a:cubicBezTo>
                  <a:lnTo>
                    <a:pt x="55119" y="578323"/>
                  </a:lnTo>
                  <a:cubicBezTo>
                    <a:pt x="24678" y="578323"/>
                    <a:pt x="0" y="553645"/>
                    <a:pt x="0" y="523203"/>
                  </a:cubicBezTo>
                  <a:lnTo>
                    <a:pt x="0" y="55119"/>
                  </a:lnTo>
                  <a:cubicBezTo>
                    <a:pt x="0" y="24678"/>
                    <a:pt x="24678" y="0"/>
                    <a:pt x="55119" y="0"/>
                  </a:cubicBezTo>
                  <a:close/>
                </a:path>
              </a:pathLst>
            </a:custGeom>
            <a:blipFill>
              <a:blip r:embed="rId3"/>
              <a:stretch>
                <a:fillRect l="-22938" r="-2293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8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392538" cy="10263170"/>
            <a:chOff x="0" y="0"/>
            <a:chExt cx="990371" cy="15900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90371" cy="1590034"/>
            </a:xfrm>
            <a:custGeom>
              <a:avLst/>
              <a:gdLst/>
              <a:ahLst/>
              <a:cxnLst/>
              <a:rect l="l" t="t" r="r" b="b"/>
              <a:pathLst>
                <a:path w="990371" h="1590034">
                  <a:moveTo>
                    <a:pt x="0" y="0"/>
                  </a:moveTo>
                  <a:lnTo>
                    <a:pt x="990371" y="0"/>
                  </a:lnTo>
                  <a:lnTo>
                    <a:pt x="990371" y="1590034"/>
                  </a:lnTo>
                  <a:lnTo>
                    <a:pt x="0" y="1590034"/>
                  </a:lnTo>
                  <a:close/>
                </a:path>
              </a:pathLst>
            </a:custGeom>
            <a:blipFill>
              <a:blip r:embed="rId2"/>
              <a:stretch>
                <a:fillRect l="-133653" t="-32122" r="-8510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061263" y="1649459"/>
            <a:ext cx="13226737" cy="7608841"/>
            <a:chOff x="0" y="0"/>
            <a:chExt cx="4587546" cy="263904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87546" cy="2639042"/>
            </a:xfrm>
            <a:custGeom>
              <a:avLst/>
              <a:gdLst/>
              <a:ahLst/>
              <a:cxnLst/>
              <a:rect l="l" t="t" r="r" b="b"/>
              <a:pathLst>
                <a:path w="4587546" h="2639042">
                  <a:moveTo>
                    <a:pt x="0" y="0"/>
                  </a:moveTo>
                  <a:lnTo>
                    <a:pt x="4587546" y="0"/>
                  </a:lnTo>
                  <a:lnTo>
                    <a:pt x="4587546" y="2639042"/>
                  </a:lnTo>
                  <a:lnTo>
                    <a:pt x="0" y="2639042"/>
                  </a:lnTo>
                  <a:close/>
                </a:path>
              </a:pathLst>
            </a:custGeom>
            <a:solidFill>
              <a:srgbClr val="E1C9A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4587546" cy="26961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1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392538" y="-19050"/>
            <a:ext cx="11895462" cy="1511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82"/>
              </a:lnSpc>
            </a:pPr>
            <a:r>
              <a:rPr lang="en-US" sz="4942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Pse</a:t>
            </a:r>
            <a:r>
              <a:rPr lang="en-US" sz="4942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4942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anija</a:t>
            </a:r>
            <a:r>
              <a:rPr lang="en-US" sz="4942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, </a:t>
            </a:r>
            <a:r>
              <a:rPr lang="en-US" sz="4942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kur</a:t>
            </a:r>
            <a:r>
              <a:rPr lang="en-US" sz="4942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4942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lëviz</a:t>
            </a:r>
            <a:r>
              <a:rPr lang="en-US" sz="4942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4942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mbi</a:t>
            </a:r>
            <a:r>
              <a:rPr lang="en-US" sz="4942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det, </a:t>
            </a:r>
            <a:r>
              <a:rPr lang="en-US" sz="4942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nuk</a:t>
            </a:r>
            <a:r>
              <a:rPr lang="en-US" sz="4942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4942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fundoset</a:t>
            </a:r>
            <a:r>
              <a:rPr lang="en-US" sz="4942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? Si </a:t>
            </a:r>
            <a:r>
              <a:rPr lang="en-US" sz="4942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vepron</a:t>
            </a:r>
            <a:r>
              <a:rPr lang="en-US" sz="4942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Forca e </a:t>
            </a:r>
            <a:r>
              <a:rPr lang="en-US" sz="4942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Arkimedit</a:t>
            </a:r>
            <a:r>
              <a:rPr lang="en-US" sz="4942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4942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mbi</a:t>
            </a:r>
            <a:r>
              <a:rPr lang="en-US" sz="4942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4942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anijen</a:t>
            </a:r>
            <a:r>
              <a:rPr lang="en-US" sz="4942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197240" y="1672449"/>
            <a:ext cx="12954784" cy="7585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93"/>
              </a:lnSpc>
            </a:pP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Që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një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anije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të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lundrojë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dhe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të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mos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fundoset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në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det,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duhet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që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Forca e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Arkimedit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të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jetë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e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barabartë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me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peshën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e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anijes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. </a:t>
            </a:r>
          </a:p>
          <a:p>
            <a:pPr algn="just">
              <a:lnSpc>
                <a:spcPts val="4093"/>
              </a:lnSpc>
            </a:pPr>
            <a:r>
              <a:rPr lang="en-US" sz="2511" b="1" i="1" dirty="0">
                <a:solidFill>
                  <a:srgbClr val="000000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Por </a:t>
            </a:r>
            <a:r>
              <a:rPr lang="en-US" sz="2511" b="1" i="1" dirty="0" err="1">
                <a:solidFill>
                  <a:srgbClr val="000000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si</a:t>
            </a:r>
            <a:r>
              <a:rPr lang="en-US" sz="2511" b="1" i="1" dirty="0">
                <a:solidFill>
                  <a:srgbClr val="000000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 </a:t>
            </a:r>
            <a:r>
              <a:rPr lang="en-US" sz="2511" b="1" i="1" dirty="0" err="1">
                <a:solidFill>
                  <a:srgbClr val="000000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arrihet</a:t>
            </a:r>
            <a:r>
              <a:rPr lang="en-US" sz="2511" b="1" i="1" dirty="0">
                <a:solidFill>
                  <a:srgbClr val="000000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 </a:t>
            </a:r>
            <a:r>
              <a:rPr lang="en-US" sz="2511" b="1" i="1" dirty="0" err="1">
                <a:solidFill>
                  <a:srgbClr val="000000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ky</a:t>
            </a:r>
            <a:r>
              <a:rPr lang="en-US" sz="2511" b="1" i="1" dirty="0">
                <a:solidFill>
                  <a:srgbClr val="000000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 </a:t>
            </a:r>
            <a:r>
              <a:rPr lang="en-US" sz="2511" b="1" i="1" dirty="0" err="1">
                <a:solidFill>
                  <a:srgbClr val="000000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ekuilibër</a:t>
            </a:r>
            <a:r>
              <a:rPr lang="en-US" sz="2511" b="1" i="1" dirty="0">
                <a:solidFill>
                  <a:srgbClr val="000000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, </a:t>
            </a:r>
            <a:r>
              <a:rPr lang="en-US" sz="2511" b="1" i="1" dirty="0" err="1">
                <a:solidFill>
                  <a:srgbClr val="000000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kur</a:t>
            </a:r>
            <a:r>
              <a:rPr lang="en-US" sz="2511" b="1" i="1" dirty="0">
                <a:solidFill>
                  <a:srgbClr val="000000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 </a:t>
            </a:r>
            <a:r>
              <a:rPr lang="en-US" sz="2511" b="1" i="1" dirty="0" err="1">
                <a:solidFill>
                  <a:srgbClr val="000000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anija</a:t>
            </a:r>
            <a:r>
              <a:rPr lang="en-US" sz="2511" b="1" i="1" dirty="0">
                <a:solidFill>
                  <a:srgbClr val="000000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 </a:t>
            </a:r>
            <a:r>
              <a:rPr lang="en-US" sz="2511" b="1" i="1" dirty="0" err="1">
                <a:solidFill>
                  <a:srgbClr val="000000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është</a:t>
            </a:r>
            <a:r>
              <a:rPr lang="en-US" sz="2511" b="1" i="1" dirty="0">
                <a:solidFill>
                  <a:srgbClr val="000000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 e </a:t>
            </a:r>
            <a:r>
              <a:rPr lang="en-US" sz="2511" b="1" i="1" dirty="0" err="1">
                <a:solidFill>
                  <a:srgbClr val="000000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ndërtuar</a:t>
            </a:r>
            <a:r>
              <a:rPr lang="en-US" sz="2511" b="1" i="1" dirty="0">
                <a:solidFill>
                  <a:srgbClr val="000000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 </a:t>
            </a:r>
            <a:r>
              <a:rPr lang="en-US" sz="2511" b="1" i="1" dirty="0" err="1">
                <a:solidFill>
                  <a:srgbClr val="000000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nga</a:t>
            </a:r>
            <a:r>
              <a:rPr lang="en-US" sz="2511" b="1" i="1" dirty="0">
                <a:solidFill>
                  <a:srgbClr val="000000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 </a:t>
            </a:r>
            <a:r>
              <a:rPr lang="en-US" sz="2511" b="1" i="1" dirty="0" err="1">
                <a:solidFill>
                  <a:srgbClr val="000000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materiale</a:t>
            </a:r>
            <a:r>
              <a:rPr lang="en-US" sz="2511" b="1" i="1" dirty="0">
                <a:solidFill>
                  <a:srgbClr val="000000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 </a:t>
            </a:r>
            <a:r>
              <a:rPr lang="en-US" sz="2511" b="1" i="1" dirty="0" err="1">
                <a:solidFill>
                  <a:srgbClr val="000000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të</a:t>
            </a:r>
            <a:r>
              <a:rPr lang="en-US" sz="2511" b="1" i="1" dirty="0">
                <a:solidFill>
                  <a:srgbClr val="000000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 </a:t>
            </a:r>
            <a:r>
              <a:rPr lang="en-US" sz="2511" b="1" i="1" dirty="0" err="1">
                <a:solidFill>
                  <a:srgbClr val="000000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rënda</a:t>
            </a:r>
            <a:r>
              <a:rPr lang="en-US" sz="2511" b="1" i="1" dirty="0">
                <a:solidFill>
                  <a:srgbClr val="000000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 </a:t>
            </a:r>
            <a:r>
              <a:rPr lang="en-US" sz="2511" b="1" i="1" dirty="0" err="1">
                <a:solidFill>
                  <a:srgbClr val="000000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si</a:t>
            </a:r>
            <a:r>
              <a:rPr lang="en-US" sz="2511" b="1" i="1" dirty="0">
                <a:solidFill>
                  <a:srgbClr val="000000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 </a:t>
            </a:r>
            <a:r>
              <a:rPr lang="en-US" sz="2511" b="1" i="1" dirty="0" err="1">
                <a:solidFill>
                  <a:srgbClr val="000000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çeliku</a:t>
            </a:r>
            <a:r>
              <a:rPr lang="en-US" sz="2511" b="1" i="1" dirty="0">
                <a:solidFill>
                  <a:srgbClr val="000000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?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</a:p>
          <a:p>
            <a:pPr algn="just">
              <a:lnSpc>
                <a:spcPts val="4093"/>
              </a:lnSpc>
            </a:pP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Këtu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hyn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në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lojë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vëllimi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dhe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forma e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anijes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.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Çeliku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ka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një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dendësi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shumë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më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të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madhe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se uji.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Anijet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ndërtohen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me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një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hapësirë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të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madhe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boshe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brenda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tyre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(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trup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i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zbrazët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).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Kjo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pjesë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e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brendshme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është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e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mbushur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me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ajër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.</a:t>
            </a:r>
          </a:p>
          <a:p>
            <a:pPr algn="just">
              <a:lnSpc>
                <a:spcPts val="4093"/>
              </a:lnSpc>
            </a:pPr>
            <a:endParaRPr lang="en-US" sz="2511" b="1" dirty="0">
              <a:solidFill>
                <a:srgbClr val="000000"/>
              </a:solidFill>
              <a:latin typeface="Times New Roman Bold"/>
              <a:ea typeface="Times New Roman Bold"/>
              <a:cs typeface="Times New Roman Bold"/>
              <a:sym typeface="Times New Roman Bold"/>
            </a:endParaRPr>
          </a:p>
          <a:p>
            <a:pPr algn="just">
              <a:lnSpc>
                <a:spcPts val="4093"/>
              </a:lnSpc>
            </a:pP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Për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shkak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të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kësaj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hapësire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të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madhe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,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vëllimi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total (V)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i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anijes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rritet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jashtëzakonisht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shumë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.</a:t>
            </a:r>
          </a:p>
          <a:p>
            <a:pPr algn="just">
              <a:lnSpc>
                <a:spcPts val="4093"/>
              </a:lnSpc>
            </a:pP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Kur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vëllimi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rritet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,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dendësia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mesatare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e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anijes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(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pesha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totale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pjesëtuar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me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vëllimin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total)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bëhet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më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e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vogël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se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dendësia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e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ujit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.</a:t>
            </a:r>
          </a:p>
          <a:p>
            <a:pPr algn="just">
              <a:lnSpc>
                <a:spcPts val="4093"/>
              </a:lnSpc>
            </a:pP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Kur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anija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futet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në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det, ajo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zhytet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deri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në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atë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pikë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sa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vëllimi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i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ujit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që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ajo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zhvendos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(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pjesa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e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zhytur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nën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ujë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)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peshon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ekzaktësisht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sa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e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gjithë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anija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së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bashku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me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ngarkesën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e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saj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.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Në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këtë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moment, Forca e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Arkimedit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barazon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peshën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dhe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anija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qëndron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në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ekuilibër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mbi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511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sipërfaqe</a:t>
            </a:r>
            <a:r>
              <a:rPr lang="en-US" sz="2511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.</a:t>
            </a:r>
          </a:p>
          <a:p>
            <a:pPr algn="just">
              <a:lnSpc>
                <a:spcPts val="3631"/>
              </a:lnSpc>
            </a:pPr>
            <a:endParaRPr lang="en-US" sz="2511" b="1" dirty="0">
              <a:solidFill>
                <a:srgbClr val="000000"/>
              </a:solidFill>
              <a:latin typeface="Times New Roman Bold"/>
              <a:ea typeface="Times New Roman Bold"/>
              <a:cs typeface="Times New Roman Bold"/>
              <a:sym typeface="Times New Roman Bold"/>
            </a:endParaRPr>
          </a:p>
          <a:p>
            <a:pPr algn="just">
              <a:lnSpc>
                <a:spcPts val="3631"/>
              </a:lnSpc>
            </a:pPr>
            <a:endParaRPr lang="en-US" sz="2511" b="1" dirty="0">
              <a:solidFill>
                <a:srgbClr val="000000"/>
              </a:solidFill>
              <a:latin typeface="Times New Roman Bold"/>
              <a:ea typeface="Times New Roman Bold"/>
              <a:cs typeface="Times New Roman Bold"/>
              <a:sym typeface="Times New Roman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8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7554" y="1288623"/>
            <a:ext cx="1248700" cy="895432"/>
            <a:chOff x="0" y="0"/>
            <a:chExt cx="691403" cy="4957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1403" cy="495799"/>
            </a:xfrm>
            <a:custGeom>
              <a:avLst/>
              <a:gdLst/>
              <a:ahLst/>
              <a:cxnLst/>
              <a:rect l="l" t="t" r="r" b="b"/>
              <a:pathLst>
                <a:path w="691403" h="495799">
                  <a:moveTo>
                    <a:pt x="203200" y="0"/>
                  </a:moveTo>
                  <a:lnTo>
                    <a:pt x="691403" y="0"/>
                  </a:lnTo>
                  <a:lnTo>
                    <a:pt x="488203" y="495799"/>
                  </a:lnTo>
                  <a:lnTo>
                    <a:pt x="0" y="495799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9628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488203" cy="5338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2706" y="3053285"/>
            <a:ext cx="1248700" cy="945142"/>
            <a:chOff x="0" y="0"/>
            <a:chExt cx="691403" cy="52332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91403" cy="523323"/>
            </a:xfrm>
            <a:custGeom>
              <a:avLst/>
              <a:gdLst/>
              <a:ahLst/>
              <a:cxnLst/>
              <a:rect l="l" t="t" r="r" b="b"/>
              <a:pathLst>
                <a:path w="691403" h="523323">
                  <a:moveTo>
                    <a:pt x="203200" y="0"/>
                  </a:moveTo>
                  <a:lnTo>
                    <a:pt x="691403" y="0"/>
                  </a:lnTo>
                  <a:lnTo>
                    <a:pt x="488203" y="523323"/>
                  </a:lnTo>
                  <a:lnTo>
                    <a:pt x="0" y="52332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9628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488203" cy="5614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02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698698" y="845799"/>
            <a:ext cx="8589302" cy="4590625"/>
            <a:chOff x="0" y="0"/>
            <a:chExt cx="1021025" cy="54569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21025" cy="545695"/>
            </a:xfrm>
            <a:custGeom>
              <a:avLst/>
              <a:gdLst/>
              <a:ahLst/>
              <a:cxnLst/>
              <a:rect l="l" t="t" r="r" b="b"/>
              <a:pathLst>
                <a:path w="1021025" h="545695">
                  <a:moveTo>
                    <a:pt x="203200" y="0"/>
                  </a:moveTo>
                  <a:lnTo>
                    <a:pt x="1021025" y="0"/>
                  </a:lnTo>
                  <a:lnTo>
                    <a:pt x="817825" y="545695"/>
                  </a:lnTo>
                  <a:lnTo>
                    <a:pt x="0" y="545695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3"/>
              <a:stretch>
                <a:fillRect t="-12255" b="-1225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2706" y="5436424"/>
            <a:ext cx="1248700" cy="945142"/>
            <a:chOff x="0" y="0"/>
            <a:chExt cx="691403" cy="52332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91403" cy="523323"/>
            </a:xfrm>
            <a:custGeom>
              <a:avLst/>
              <a:gdLst/>
              <a:ahLst/>
              <a:cxnLst/>
              <a:rect l="l" t="t" r="r" b="b"/>
              <a:pathLst>
                <a:path w="691403" h="523323">
                  <a:moveTo>
                    <a:pt x="203200" y="0"/>
                  </a:moveTo>
                  <a:lnTo>
                    <a:pt x="691403" y="0"/>
                  </a:lnTo>
                  <a:lnTo>
                    <a:pt x="488203" y="523323"/>
                  </a:lnTo>
                  <a:lnTo>
                    <a:pt x="0" y="52332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9628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1600" y="-38100"/>
              <a:ext cx="488203" cy="5614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02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593796" y="1663937"/>
            <a:ext cx="8589302" cy="11431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4685"/>
              </a:lnSpc>
              <a:spcBef>
                <a:spcPct val="0"/>
              </a:spcBef>
            </a:pPr>
            <a:r>
              <a:rPr lang="en-US" sz="2941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Uji </a:t>
            </a:r>
            <a:r>
              <a:rPr lang="en-US" sz="2941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lang="en-US" sz="2941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1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detit</a:t>
            </a:r>
            <a:r>
              <a:rPr lang="en-US" sz="2941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1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lëviz</a:t>
            </a:r>
            <a:r>
              <a:rPr lang="en-US" sz="2941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1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vazhdimisht</a:t>
            </a:r>
            <a:r>
              <a:rPr lang="en-US" sz="2941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1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dhe</a:t>
            </a:r>
            <a:r>
              <a:rPr lang="en-US" sz="2941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1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mund</a:t>
            </a:r>
            <a:r>
              <a:rPr lang="en-US" sz="2941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ta </a:t>
            </a:r>
            <a:r>
              <a:rPr lang="en-US" sz="2941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shtyjë</a:t>
            </a:r>
            <a:r>
              <a:rPr lang="en-US" sz="2941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1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anijen</a:t>
            </a:r>
            <a:r>
              <a:rPr lang="en-US" sz="2941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1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jashtë</a:t>
            </a:r>
            <a:r>
              <a:rPr lang="en-US" sz="2941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1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rrugës</a:t>
            </a:r>
            <a:r>
              <a:rPr lang="en-US" sz="2941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1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së</a:t>
            </a:r>
            <a:r>
              <a:rPr lang="en-US" sz="2941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1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saj</a:t>
            </a:r>
            <a:r>
              <a:rPr lang="en-US" sz="2941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89350" y="3402031"/>
            <a:ext cx="7554650" cy="1748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685"/>
              </a:lnSpc>
              <a:spcBef>
                <a:spcPct val="0"/>
              </a:spcBef>
            </a:pPr>
            <a:r>
              <a:rPr lang="en-US" sz="2941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Sipërfaqja</a:t>
            </a:r>
            <a:r>
              <a:rPr lang="en-US" sz="2941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 </a:t>
            </a:r>
            <a:r>
              <a:rPr lang="en-US" sz="2941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madhe</a:t>
            </a:r>
            <a:r>
              <a:rPr lang="en-US" sz="2941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 </a:t>
            </a:r>
            <a:r>
              <a:rPr lang="en-US" sz="2941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anijes</a:t>
            </a:r>
            <a:r>
              <a:rPr lang="en-US" sz="2941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1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vepron</a:t>
            </a:r>
            <a:r>
              <a:rPr lang="en-US" sz="2941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1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</a:t>
            </a:r>
            <a:r>
              <a:rPr lang="en-US" sz="2941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1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një</a:t>
            </a:r>
            <a:r>
              <a:rPr lang="en-US" sz="2941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1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velë</a:t>
            </a:r>
            <a:r>
              <a:rPr lang="en-US" sz="2941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1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gjigante</a:t>
            </a:r>
            <a:r>
              <a:rPr lang="en-US" sz="2941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Erat e </a:t>
            </a:r>
            <a:r>
              <a:rPr lang="en-US" sz="2941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forta</a:t>
            </a:r>
            <a:r>
              <a:rPr lang="en-US" sz="2941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1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mund</a:t>
            </a:r>
            <a:r>
              <a:rPr lang="en-US" sz="2941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ta </a:t>
            </a:r>
            <a:r>
              <a:rPr lang="en-US" sz="2941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devijojnë</a:t>
            </a:r>
            <a:r>
              <a:rPr lang="en-US" sz="2941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1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ose</a:t>
            </a:r>
            <a:r>
              <a:rPr lang="en-US" sz="2941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ta </a:t>
            </a:r>
            <a:r>
              <a:rPr lang="en-US" sz="2941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rrotullojnë</a:t>
            </a:r>
            <a:r>
              <a:rPr lang="en-US" sz="2941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1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anijen</a:t>
            </a:r>
            <a:r>
              <a:rPr lang="en-US" sz="2941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51483" y="1379268"/>
            <a:ext cx="811146" cy="685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76"/>
              </a:lnSpc>
            </a:pPr>
            <a:r>
              <a:rPr lang="en-US" sz="4311" b="1" spc="-21" dirty="0">
                <a:solidFill>
                  <a:srgbClr val="FFFFFF"/>
                </a:solidFill>
                <a:latin typeface="Prompt Medium"/>
                <a:ea typeface="Prompt Medium"/>
                <a:cs typeface="Prompt Medium"/>
                <a:sym typeface="Prompt Medium"/>
              </a:rPr>
              <a:t>1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36330" y="3168784"/>
            <a:ext cx="811146" cy="685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76"/>
              </a:lnSpc>
            </a:pPr>
            <a:r>
              <a:rPr lang="en-US" sz="4311" b="1" spc="-21" dirty="0">
                <a:solidFill>
                  <a:srgbClr val="FFFFFF"/>
                </a:solidFill>
                <a:latin typeface="Prompt Medium"/>
                <a:ea typeface="Prompt Medium"/>
                <a:cs typeface="Prompt Medium"/>
                <a:sym typeface="Prompt Medium"/>
              </a:rPr>
              <a:t>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89350" y="1209072"/>
            <a:ext cx="2799869" cy="578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15"/>
              </a:lnSpc>
            </a:pPr>
            <a:r>
              <a:rPr lang="en-US" sz="3476" b="1" i="1" spc="-17" dirty="0" err="1">
                <a:solidFill>
                  <a:srgbClr val="FF3131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Rrymat</a:t>
            </a:r>
            <a:r>
              <a:rPr lang="en-US" sz="3476" b="1" i="1" spc="-17" dirty="0">
                <a:solidFill>
                  <a:srgbClr val="FF3131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 </a:t>
            </a:r>
            <a:r>
              <a:rPr lang="en-US" sz="3476" b="1" i="1" spc="-17" dirty="0" err="1">
                <a:solidFill>
                  <a:srgbClr val="FF3131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detare</a:t>
            </a:r>
            <a:endParaRPr lang="en-US" sz="3476" b="1" i="1" spc="-17" dirty="0">
              <a:solidFill>
                <a:srgbClr val="FF3131"/>
              </a:solidFill>
              <a:latin typeface="Times New Roman Bold Italics"/>
              <a:ea typeface="Times New Roman Bold Italics"/>
              <a:cs typeface="Times New Roman Bold Italics"/>
              <a:sym typeface="Times New Roman Bold Italic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51269" y="32170"/>
            <a:ext cx="14978011" cy="786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36"/>
              </a:lnSpc>
            </a:pPr>
            <a:r>
              <a:rPr lang="en-US" sz="4817" b="1" spc="-2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Forcat</a:t>
            </a:r>
            <a:r>
              <a:rPr lang="en-US" sz="4817" b="1" spc="-2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e </a:t>
            </a:r>
            <a:r>
              <a:rPr lang="en-US" sz="4817" b="1" spc="-2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jashtme</a:t>
            </a:r>
            <a:r>
              <a:rPr lang="en-US" sz="4817" b="1" spc="-2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4817" b="1" spc="-2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nuk</a:t>
            </a:r>
            <a:r>
              <a:rPr lang="en-US" sz="4817" b="1" spc="-2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4817" b="1" spc="-2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janë</a:t>
            </a:r>
            <a:r>
              <a:rPr lang="en-US" sz="4817" b="1" spc="-2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4817" b="1" spc="-2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në</a:t>
            </a:r>
            <a:r>
              <a:rPr lang="en-US" sz="4817" b="1" spc="-2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4817" b="1" spc="-2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ekuilibër</a:t>
            </a:r>
            <a:r>
              <a:rPr lang="en-US" sz="4817" b="1" spc="-2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(Era </a:t>
            </a:r>
            <a:r>
              <a:rPr lang="en-US" sz="4817" b="1" spc="-2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dhe</a:t>
            </a:r>
            <a:r>
              <a:rPr lang="en-US" sz="4817" b="1" spc="-2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4817" b="1" spc="-2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rrymat</a:t>
            </a:r>
            <a:r>
              <a:rPr lang="en-US" sz="4817" b="1" spc="-2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)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81406" y="6024639"/>
            <a:ext cx="16434874" cy="2929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83"/>
              </a:lnSpc>
            </a:pPr>
            <a:r>
              <a:rPr lang="en-US" sz="294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Anijet</a:t>
            </a:r>
            <a:r>
              <a:rPr lang="en-US" sz="294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kanë</a:t>
            </a:r>
            <a:r>
              <a:rPr lang="en-US" sz="294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një</a:t>
            </a:r>
            <a:r>
              <a:rPr lang="en-US" sz="294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masë</a:t>
            </a:r>
            <a:r>
              <a:rPr lang="en-US" sz="294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jashtëzakonisht</a:t>
            </a:r>
            <a:r>
              <a:rPr lang="en-US" sz="294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të</a:t>
            </a:r>
            <a:r>
              <a:rPr lang="en-US" sz="294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madhe</a:t>
            </a:r>
            <a:r>
              <a:rPr lang="en-US" sz="294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94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gjë</a:t>
            </a:r>
            <a:r>
              <a:rPr lang="en-US" sz="294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që</a:t>
            </a:r>
            <a:r>
              <a:rPr lang="en-US" sz="294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sjell</a:t>
            </a:r>
            <a:r>
              <a:rPr lang="en-US" sz="294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një</a:t>
            </a:r>
            <a:r>
              <a:rPr lang="en-US" sz="294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inerci</a:t>
            </a:r>
            <a:r>
              <a:rPr lang="en-US" sz="294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të</a:t>
            </a:r>
            <a:r>
              <a:rPr lang="en-US" sz="294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lartë</a:t>
            </a:r>
            <a:r>
              <a:rPr lang="en-US" sz="294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94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Kjo</a:t>
            </a:r>
            <a:r>
              <a:rPr lang="en-US" sz="294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do </a:t>
            </a:r>
            <a:r>
              <a:rPr lang="en-US" sz="294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të</a:t>
            </a:r>
            <a:r>
              <a:rPr lang="en-US" sz="294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thotë</a:t>
            </a:r>
            <a:r>
              <a:rPr lang="en-US" sz="294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se </a:t>
            </a:r>
            <a:r>
              <a:rPr lang="en-US" sz="294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një</a:t>
            </a:r>
            <a:r>
              <a:rPr lang="en-US" sz="294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anije</a:t>
            </a:r>
            <a:r>
              <a:rPr lang="en-US" sz="294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kërkon</a:t>
            </a:r>
            <a:r>
              <a:rPr lang="en-US" sz="294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shumë</a:t>
            </a:r>
            <a:r>
              <a:rPr lang="en-US" sz="294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kohë</a:t>
            </a:r>
            <a:r>
              <a:rPr lang="en-US" sz="294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dhe</a:t>
            </a:r>
            <a:r>
              <a:rPr lang="en-US" sz="294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distancë</a:t>
            </a:r>
            <a:r>
              <a:rPr lang="en-US" sz="294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për</a:t>
            </a:r>
            <a:r>
              <a:rPr lang="en-US" sz="294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të</a:t>
            </a:r>
            <a:r>
              <a:rPr lang="en-US" sz="294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ndaluar</a:t>
            </a:r>
            <a:r>
              <a:rPr lang="en-US" sz="294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ose</a:t>
            </a:r>
            <a:r>
              <a:rPr lang="en-US" sz="294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për</a:t>
            </a:r>
            <a:r>
              <a:rPr lang="en-US" sz="294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të</a:t>
            </a:r>
            <a:r>
              <a:rPr lang="en-US" sz="294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ndryshuar</a:t>
            </a:r>
            <a:r>
              <a:rPr lang="en-US" sz="294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drejtim</a:t>
            </a:r>
            <a:r>
              <a:rPr lang="en-US" sz="294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algn="l">
              <a:lnSpc>
                <a:spcPts val="4683"/>
              </a:lnSpc>
              <a:spcBef>
                <a:spcPct val="0"/>
              </a:spcBef>
            </a:pPr>
            <a:r>
              <a:rPr lang="en-US" sz="294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Kapiteni</a:t>
            </a:r>
            <a:r>
              <a:rPr lang="en-US" sz="294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duhet</a:t>
            </a:r>
            <a:r>
              <a:rPr lang="en-US" sz="294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të</a:t>
            </a:r>
            <a:r>
              <a:rPr lang="en-US" sz="294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llogarisë</a:t>
            </a:r>
            <a:r>
              <a:rPr lang="en-US" sz="294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me </a:t>
            </a:r>
            <a:r>
              <a:rPr lang="en-US" sz="294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saktësi</a:t>
            </a:r>
            <a:r>
              <a:rPr lang="en-US" sz="294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se </a:t>
            </a:r>
            <a:r>
              <a:rPr lang="en-US" sz="294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kur</a:t>
            </a:r>
            <a:r>
              <a:rPr lang="en-US" sz="294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duhet</a:t>
            </a:r>
            <a:r>
              <a:rPr lang="en-US" sz="294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të</a:t>
            </a:r>
            <a:r>
              <a:rPr lang="en-US" sz="294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zvogëlojë</a:t>
            </a:r>
            <a:r>
              <a:rPr lang="en-US" sz="294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shpejtësinë</a:t>
            </a:r>
            <a:r>
              <a:rPr lang="en-US" sz="294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apo </a:t>
            </a:r>
            <a:r>
              <a:rPr lang="en-US" sz="294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kur</a:t>
            </a:r>
            <a:r>
              <a:rPr lang="en-US" sz="294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duhet</a:t>
            </a:r>
            <a:r>
              <a:rPr lang="en-US" sz="294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të</a:t>
            </a:r>
            <a:r>
              <a:rPr lang="en-US" sz="294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ndezë</a:t>
            </a:r>
            <a:r>
              <a:rPr lang="en-US" sz="294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motorët</a:t>
            </a:r>
            <a:r>
              <a:rPr lang="en-US" sz="294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në</a:t>
            </a:r>
            <a:r>
              <a:rPr lang="en-US" sz="294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marshin</a:t>
            </a:r>
            <a:r>
              <a:rPr lang="en-US" sz="294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prapa</a:t>
            </a:r>
            <a:r>
              <a:rPr lang="en-US" sz="294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94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për</a:t>
            </a:r>
            <a:r>
              <a:rPr lang="en-US" sz="294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të</a:t>
            </a:r>
            <a:r>
              <a:rPr lang="en-US" sz="294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manovruar</a:t>
            </a:r>
            <a:r>
              <a:rPr lang="en-US" sz="294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në</a:t>
            </a:r>
            <a:r>
              <a:rPr lang="en-US" sz="294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hapësira</a:t>
            </a:r>
            <a:r>
              <a:rPr lang="en-US" sz="294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të</a:t>
            </a:r>
            <a:r>
              <a:rPr lang="en-US" sz="294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ngushta</a:t>
            </a:r>
            <a:r>
              <a:rPr lang="en-US" sz="294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apo </a:t>
            </a:r>
            <a:r>
              <a:rPr lang="en-US" sz="294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porte</a:t>
            </a:r>
            <a:r>
              <a:rPr lang="en-US" sz="294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0" lvl="0" indent="0" algn="l">
              <a:lnSpc>
                <a:spcPts val="4683"/>
              </a:lnSpc>
              <a:spcBef>
                <a:spcPct val="0"/>
              </a:spcBef>
            </a:pPr>
            <a:endParaRPr lang="en-US" sz="294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351483" y="5551923"/>
            <a:ext cx="811146" cy="685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76"/>
              </a:lnSpc>
            </a:pPr>
            <a:r>
              <a:rPr lang="en-US" sz="4311" b="1" spc="-21" dirty="0">
                <a:solidFill>
                  <a:srgbClr val="FFFFFF"/>
                </a:solidFill>
                <a:latin typeface="Prompt Medium"/>
                <a:ea typeface="Prompt Medium"/>
                <a:cs typeface="Prompt Medium"/>
                <a:sym typeface="Prompt Medium"/>
              </a:rPr>
              <a:t>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60165" y="5379274"/>
            <a:ext cx="8331420" cy="578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15"/>
              </a:lnSpc>
            </a:pPr>
            <a:r>
              <a:rPr lang="en-US" sz="3476" b="1" i="1" spc="-17" dirty="0" err="1">
                <a:solidFill>
                  <a:srgbClr val="FF3131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Kontrolli</a:t>
            </a:r>
            <a:r>
              <a:rPr lang="en-US" sz="3476" b="1" i="1" spc="-17" dirty="0">
                <a:solidFill>
                  <a:srgbClr val="FF3131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 </a:t>
            </a:r>
            <a:r>
              <a:rPr lang="en-US" sz="3476" b="1" i="1" spc="-17" dirty="0" err="1">
                <a:solidFill>
                  <a:srgbClr val="FF3131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i</a:t>
            </a:r>
            <a:r>
              <a:rPr lang="en-US" sz="3476" b="1" i="1" spc="-17" dirty="0">
                <a:solidFill>
                  <a:srgbClr val="FF3131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 </a:t>
            </a:r>
            <a:r>
              <a:rPr lang="en-US" sz="3476" b="1" i="1" spc="-17" dirty="0" err="1">
                <a:solidFill>
                  <a:srgbClr val="FF3131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forcës</a:t>
            </a:r>
            <a:r>
              <a:rPr lang="en-US" sz="3476" b="1" i="1" spc="-17" dirty="0">
                <a:solidFill>
                  <a:srgbClr val="FF3131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 </a:t>
            </a:r>
            <a:r>
              <a:rPr lang="en-US" sz="3476" b="1" i="1" spc="-17" dirty="0" err="1">
                <a:solidFill>
                  <a:srgbClr val="FF3131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shtytëse</a:t>
            </a:r>
            <a:r>
              <a:rPr lang="en-US" sz="3476" b="1" i="1" spc="-17" dirty="0">
                <a:solidFill>
                  <a:srgbClr val="FF3131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 (</a:t>
            </a:r>
            <a:r>
              <a:rPr lang="en-US" sz="3476" b="1" i="1" spc="-17" dirty="0" err="1">
                <a:solidFill>
                  <a:srgbClr val="FF3131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Inercia</a:t>
            </a:r>
            <a:r>
              <a:rPr lang="en-US" sz="3476" b="1" i="1" spc="-17" dirty="0">
                <a:solidFill>
                  <a:srgbClr val="FF3131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 e </a:t>
            </a:r>
            <a:r>
              <a:rPr lang="en-US" sz="3476" b="1" i="1" spc="-17" dirty="0" err="1">
                <a:solidFill>
                  <a:srgbClr val="FF3131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madhe</a:t>
            </a:r>
            <a:r>
              <a:rPr lang="en-US" sz="3476" b="1" i="1" spc="-17" dirty="0">
                <a:solidFill>
                  <a:srgbClr val="FF3131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)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18055" y="2965637"/>
            <a:ext cx="1165473" cy="569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9"/>
              </a:lnSpc>
              <a:spcBef>
                <a:spcPct val="0"/>
              </a:spcBef>
            </a:pPr>
            <a:r>
              <a:rPr lang="en-US" sz="3479" b="1" i="1" spc="-17" dirty="0" err="1">
                <a:solidFill>
                  <a:srgbClr val="FF3131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Erërat</a:t>
            </a:r>
            <a:endParaRPr lang="en-US" sz="3479" b="1" i="1" spc="-17" dirty="0">
              <a:solidFill>
                <a:srgbClr val="FF3131"/>
              </a:solidFill>
              <a:latin typeface="Times New Roman Bold Italics"/>
              <a:ea typeface="Times New Roman Bold Italics"/>
              <a:cs typeface="Times New Roman Bold Italics"/>
              <a:sym typeface="Times New Roman Bold Itali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8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153935" y="9759040"/>
            <a:ext cx="20609300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94972" y="1722699"/>
            <a:ext cx="7082646" cy="7100579"/>
            <a:chOff x="0" y="0"/>
            <a:chExt cx="1865388" cy="187011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65388" cy="1870111"/>
            </a:xfrm>
            <a:custGeom>
              <a:avLst/>
              <a:gdLst/>
              <a:ahLst/>
              <a:cxnLst/>
              <a:rect l="l" t="t" r="r" b="b"/>
              <a:pathLst>
                <a:path w="1865388" h="1870111">
                  <a:moveTo>
                    <a:pt x="18582" y="0"/>
                  </a:moveTo>
                  <a:lnTo>
                    <a:pt x="1846806" y="0"/>
                  </a:lnTo>
                  <a:cubicBezTo>
                    <a:pt x="1851734" y="0"/>
                    <a:pt x="1856461" y="1958"/>
                    <a:pt x="1859946" y="5443"/>
                  </a:cubicBezTo>
                  <a:cubicBezTo>
                    <a:pt x="1863430" y="8928"/>
                    <a:pt x="1865388" y="13654"/>
                    <a:pt x="1865388" y="18582"/>
                  </a:cubicBezTo>
                  <a:lnTo>
                    <a:pt x="1865388" y="1851529"/>
                  </a:lnTo>
                  <a:cubicBezTo>
                    <a:pt x="1865388" y="1861792"/>
                    <a:pt x="1857069" y="1870111"/>
                    <a:pt x="1846806" y="1870111"/>
                  </a:cubicBezTo>
                  <a:lnTo>
                    <a:pt x="18582" y="1870111"/>
                  </a:lnTo>
                  <a:cubicBezTo>
                    <a:pt x="13654" y="1870111"/>
                    <a:pt x="8928" y="1868154"/>
                    <a:pt x="5443" y="1864669"/>
                  </a:cubicBezTo>
                  <a:cubicBezTo>
                    <a:pt x="1958" y="1861184"/>
                    <a:pt x="0" y="1856457"/>
                    <a:pt x="0" y="1851529"/>
                  </a:cubicBezTo>
                  <a:lnTo>
                    <a:pt x="0" y="18582"/>
                  </a:lnTo>
                  <a:cubicBezTo>
                    <a:pt x="0" y="8320"/>
                    <a:pt x="8320" y="0"/>
                    <a:pt x="18582" y="0"/>
                  </a:cubicBezTo>
                  <a:close/>
                </a:path>
              </a:pathLst>
            </a:custGeom>
            <a:solidFill>
              <a:srgbClr val="E1C9A9"/>
            </a:solidFill>
            <a:ln w="190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865388" cy="19177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16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43127" y="2578477"/>
            <a:ext cx="6786336" cy="4428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406"/>
              </a:lnSpc>
            </a:pPr>
            <a:r>
              <a:rPr lang="en-US" sz="317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Ajri</a:t>
            </a:r>
            <a:r>
              <a:rPr lang="en-US" sz="317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7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nuk</a:t>
            </a:r>
            <a:r>
              <a:rPr lang="en-US" sz="317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7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ndodhet</a:t>
            </a:r>
            <a:r>
              <a:rPr lang="en-US" sz="317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7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vetëm</a:t>
            </a:r>
            <a:r>
              <a:rPr lang="en-US" sz="317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7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jashtë</a:t>
            </a:r>
            <a:r>
              <a:rPr lang="en-US" sz="317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7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anijes</a:t>
            </a:r>
            <a:r>
              <a:rPr lang="en-US" sz="317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, </a:t>
            </a:r>
            <a:r>
              <a:rPr lang="en-US" sz="317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por</a:t>
            </a:r>
            <a:r>
              <a:rPr lang="en-US" sz="317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7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edhe</a:t>
            </a:r>
            <a:r>
              <a:rPr lang="en-US" sz="317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7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brenda</a:t>
            </a:r>
            <a:r>
              <a:rPr lang="en-US" sz="317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7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kabinave</a:t>
            </a:r>
            <a:r>
              <a:rPr lang="en-US" sz="317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, </a:t>
            </a:r>
            <a:r>
              <a:rPr lang="en-US" sz="317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dhomave</a:t>
            </a:r>
            <a:r>
              <a:rPr lang="en-US" sz="317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7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të</a:t>
            </a:r>
            <a:r>
              <a:rPr lang="en-US" sz="317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7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motorit</a:t>
            </a:r>
            <a:r>
              <a:rPr lang="en-US" sz="317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7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dhe</a:t>
            </a:r>
            <a:r>
              <a:rPr lang="en-US" sz="317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7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hapësirave</a:t>
            </a:r>
            <a:r>
              <a:rPr lang="en-US" sz="317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7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të</a:t>
            </a:r>
            <a:r>
              <a:rPr lang="en-US" sz="317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7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zbrazëta</a:t>
            </a:r>
            <a:r>
              <a:rPr lang="en-US" sz="317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. Ky </a:t>
            </a:r>
            <a:r>
              <a:rPr lang="en-US" sz="317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ajër</a:t>
            </a:r>
            <a:r>
              <a:rPr lang="en-US" sz="317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7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i</a:t>
            </a:r>
            <a:r>
              <a:rPr lang="en-US" sz="317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7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brendshëm</a:t>
            </a:r>
            <a:r>
              <a:rPr lang="en-US" sz="317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7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ushtron</a:t>
            </a:r>
            <a:r>
              <a:rPr lang="en-US" sz="317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7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të</a:t>
            </a:r>
            <a:r>
              <a:rPr lang="en-US" sz="317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7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njëjtën</a:t>
            </a:r>
            <a:r>
              <a:rPr lang="en-US" sz="317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7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shtypje</a:t>
            </a:r>
            <a:r>
              <a:rPr lang="en-US" sz="317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7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në</a:t>
            </a:r>
            <a:r>
              <a:rPr lang="en-US" sz="317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7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drejtim</a:t>
            </a:r>
            <a:r>
              <a:rPr lang="en-US" sz="317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7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të</a:t>
            </a:r>
            <a:r>
              <a:rPr lang="en-US" sz="317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7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kundërt</a:t>
            </a:r>
            <a:r>
              <a:rPr lang="en-US" sz="317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(</a:t>
            </a:r>
            <a:r>
              <a:rPr lang="en-US" sz="317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nga</a:t>
            </a:r>
            <a:r>
              <a:rPr lang="en-US" sz="317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7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brenda-jashtë</a:t>
            </a:r>
            <a:r>
              <a:rPr lang="en-US" sz="317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). Si </a:t>
            </a:r>
            <a:r>
              <a:rPr lang="en-US" sz="317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rezultat</a:t>
            </a:r>
            <a:r>
              <a:rPr lang="en-US" sz="317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, </a:t>
            </a:r>
            <a:r>
              <a:rPr lang="en-US" sz="317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shtypjet</a:t>
            </a:r>
            <a:r>
              <a:rPr lang="en-US" sz="317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7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anulohen</a:t>
            </a:r>
            <a:r>
              <a:rPr lang="en-US" sz="317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7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dhe</a:t>
            </a:r>
            <a:r>
              <a:rPr lang="en-US" sz="317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7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struktura</a:t>
            </a:r>
            <a:r>
              <a:rPr lang="en-US" sz="317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e </a:t>
            </a:r>
            <a:r>
              <a:rPr lang="en-US" sz="317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anijes</a:t>
            </a:r>
            <a:r>
              <a:rPr lang="en-US" sz="317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7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nuk</a:t>
            </a:r>
            <a:r>
              <a:rPr lang="en-US" sz="317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7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pëson</a:t>
            </a:r>
            <a:r>
              <a:rPr lang="en-US" sz="317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7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asnjë</a:t>
            </a:r>
            <a:r>
              <a:rPr lang="en-US" sz="317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7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dëmtim</a:t>
            </a:r>
            <a:r>
              <a:rPr lang="en-US" sz="317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7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mekanik</a:t>
            </a:r>
            <a:r>
              <a:rPr lang="en-US" sz="317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70053" y="1771157"/>
            <a:ext cx="6786336" cy="506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8"/>
              </a:lnSpc>
              <a:spcBef>
                <a:spcPct val="0"/>
              </a:spcBef>
            </a:pPr>
            <a:r>
              <a:rPr lang="en-US" sz="3091" b="1" i="1" dirty="0" err="1">
                <a:solidFill>
                  <a:srgbClr val="C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Shtypja</a:t>
            </a:r>
            <a:r>
              <a:rPr lang="en-US" sz="3091" b="1" i="1" dirty="0">
                <a:solidFill>
                  <a:srgbClr val="C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91" b="1" i="1" dirty="0" err="1">
                <a:solidFill>
                  <a:srgbClr val="C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nga</a:t>
            </a:r>
            <a:r>
              <a:rPr lang="en-US" sz="3091" b="1" i="1" dirty="0">
                <a:solidFill>
                  <a:srgbClr val="C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91" b="1" i="1" dirty="0" err="1">
                <a:solidFill>
                  <a:srgbClr val="C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jashtë</a:t>
            </a:r>
            <a:r>
              <a:rPr lang="en-US" sz="3091" b="1" i="1" dirty="0">
                <a:solidFill>
                  <a:srgbClr val="C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. </a:t>
            </a:r>
            <a:r>
              <a:rPr lang="en-US" sz="3091" b="1" i="1" dirty="0" err="1">
                <a:solidFill>
                  <a:srgbClr val="C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Shtypja</a:t>
            </a:r>
            <a:r>
              <a:rPr lang="en-US" sz="3091" b="1" i="1" dirty="0">
                <a:solidFill>
                  <a:srgbClr val="C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91" b="1" i="1" dirty="0" err="1">
                <a:solidFill>
                  <a:srgbClr val="C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nga</a:t>
            </a:r>
            <a:r>
              <a:rPr lang="en-US" sz="3091" b="1" i="1" dirty="0">
                <a:solidFill>
                  <a:srgbClr val="C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91" b="1" i="1" dirty="0" err="1">
                <a:solidFill>
                  <a:srgbClr val="C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brenda</a:t>
            </a:r>
            <a:endParaRPr lang="en-US" sz="3091" b="1" i="1" dirty="0">
              <a:solidFill>
                <a:srgbClr val="C00000"/>
              </a:solidFill>
              <a:latin typeface="Times New Roman Bold"/>
              <a:ea typeface="Times New Roman Bold"/>
              <a:cs typeface="Times New Roman Bold"/>
              <a:sym typeface="Times New Roman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0" y="47828"/>
            <a:ext cx="14873153" cy="861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640"/>
              </a:lnSpc>
            </a:pPr>
            <a:r>
              <a:rPr lang="en-US" sz="5312" b="1" spc="-5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Si </a:t>
            </a:r>
            <a:r>
              <a:rPr lang="en-US" sz="5312" b="1" spc="-5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ndikon</a:t>
            </a:r>
            <a:r>
              <a:rPr lang="en-US" sz="5312" b="1" spc="-5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5312" b="1" spc="-5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shtypja</a:t>
            </a:r>
            <a:r>
              <a:rPr lang="en-US" sz="5312" b="1" spc="-5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5312" b="1" spc="-5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atmosferike</a:t>
            </a:r>
            <a:r>
              <a:rPr lang="en-US" sz="5312" b="1" spc="-5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5312" b="1" spc="-5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mbi</a:t>
            </a:r>
            <a:r>
              <a:rPr lang="en-US" sz="5312" b="1" spc="-5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5312" b="1" spc="-5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anijen</a:t>
            </a:r>
            <a:r>
              <a:rPr lang="en-US" sz="5312" b="1" spc="-5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?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436576" y="909444"/>
            <a:ext cx="10537691" cy="3055674"/>
            <a:chOff x="0" y="0"/>
            <a:chExt cx="1228538" cy="35624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28538" cy="356246"/>
            </a:xfrm>
            <a:custGeom>
              <a:avLst/>
              <a:gdLst/>
              <a:ahLst/>
              <a:cxnLst/>
              <a:rect l="l" t="t" r="r" b="b"/>
              <a:pathLst>
                <a:path w="1228538" h="356246">
                  <a:moveTo>
                    <a:pt x="32326" y="0"/>
                  </a:moveTo>
                  <a:lnTo>
                    <a:pt x="1196212" y="0"/>
                  </a:lnTo>
                  <a:cubicBezTo>
                    <a:pt x="1214065" y="0"/>
                    <a:pt x="1228538" y="14473"/>
                    <a:pt x="1228538" y="32326"/>
                  </a:cubicBezTo>
                  <a:lnTo>
                    <a:pt x="1228538" y="323920"/>
                  </a:lnTo>
                  <a:cubicBezTo>
                    <a:pt x="1228538" y="341773"/>
                    <a:pt x="1214065" y="356246"/>
                    <a:pt x="1196212" y="356246"/>
                  </a:cubicBezTo>
                  <a:lnTo>
                    <a:pt x="32326" y="356246"/>
                  </a:lnTo>
                  <a:cubicBezTo>
                    <a:pt x="14473" y="356246"/>
                    <a:pt x="0" y="341773"/>
                    <a:pt x="0" y="323920"/>
                  </a:cubicBezTo>
                  <a:lnTo>
                    <a:pt x="0" y="32326"/>
                  </a:lnTo>
                  <a:cubicBezTo>
                    <a:pt x="0" y="14473"/>
                    <a:pt x="14473" y="0"/>
                    <a:pt x="32326" y="0"/>
                  </a:cubicBezTo>
                  <a:close/>
                </a:path>
              </a:pathLst>
            </a:custGeom>
            <a:blipFill>
              <a:blip r:embed="rId2"/>
              <a:stretch>
                <a:fillRect t="-46873" b="-4687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725584" y="4440139"/>
            <a:ext cx="10456519" cy="3914330"/>
            <a:chOff x="0" y="0"/>
            <a:chExt cx="2753980" cy="103093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53980" cy="1030935"/>
            </a:xfrm>
            <a:custGeom>
              <a:avLst/>
              <a:gdLst/>
              <a:ahLst/>
              <a:cxnLst/>
              <a:rect l="l" t="t" r="r" b="b"/>
              <a:pathLst>
                <a:path w="2753980" h="1030935">
                  <a:moveTo>
                    <a:pt x="12587" y="0"/>
                  </a:moveTo>
                  <a:lnTo>
                    <a:pt x="2741394" y="0"/>
                  </a:lnTo>
                  <a:cubicBezTo>
                    <a:pt x="2744732" y="0"/>
                    <a:pt x="2747933" y="1326"/>
                    <a:pt x="2750294" y="3687"/>
                  </a:cubicBezTo>
                  <a:cubicBezTo>
                    <a:pt x="2752654" y="6047"/>
                    <a:pt x="2753980" y="9248"/>
                    <a:pt x="2753980" y="12587"/>
                  </a:cubicBezTo>
                  <a:lnTo>
                    <a:pt x="2753980" y="1018348"/>
                  </a:lnTo>
                  <a:cubicBezTo>
                    <a:pt x="2753980" y="1021686"/>
                    <a:pt x="2752654" y="1024888"/>
                    <a:pt x="2750294" y="1027248"/>
                  </a:cubicBezTo>
                  <a:cubicBezTo>
                    <a:pt x="2747933" y="1029608"/>
                    <a:pt x="2744732" y="1030935"/>
                    <a:pt x="2741394" y="1030935"/>
                  </a:cubicBezTo>
                  <a:lnTo>
                    <a:pt x="12587" y="1030935"/>
                  </a:lnTo>
                  <a:cubicBezTo>
                    <a:pt x="9248" y="1030935"/>
                    <a:pt x="6047" y="1029608"/>
                    <a:pt x="3687" y="1027248"/>
                  </a:cubicBezTo>
                  <a:cubicBezTo>
                    <a:pt x="1326" y="1024888"/>
                    <a:pt x="0" y="1021686"/>
                    <a:pt x="0" y="1018348"/>
                  </a:cubicBezTo>
                  <a:lnTo>
                    <a:pt x="0" y="12587"/>
                  </a:lnTo>
                  <a:cubicBezTo>
                    <a:pt x="0" y="9248"/>
                    <a:pt x="1326" y="6047"/>
                    <a:pt x="3687" y="3687"/>
                  </a:cubicBezTo>
                  <a:cubicBezTo>
                    <a:pt x="6047" y="1326"/>
                    <a:pt x="9248" y="0"/>
                    <a:pt x="12587" y="0"/>
                  </a:cubicBezTo>
                  <a:close/>
                </a:path>
              </a:pathLst>
            </a:custGeom>
            <a:solidFill>
              <a:srgbClr val="E1C9A9"/>
            </a:solidFill>
            <a:ln w="190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2753980" cy="10785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16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7831481" y="4545377"/>
            <a:ext cx="7041672" cy="5762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841"/>
              </a:lnSpc>
              <a:spcBef>
                <a:spcPct val="0"/>
              </a:spcBef>
            </a:pPr>
            <a:r>
              <a:rPr lang="en-US" sz="3811" b="1" i="1" spc="-19" dirty="0" err="1">
                <a:solidFill>
                  <a:srgbClr val="C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Ndikimi</a:t>
            </a:r>
            <a:r>
              <a:rPr lang="en-US" sz="3811" b="1" i="1" spc="-19" dirty="0">
                <a:solidFill>
                  <a:srgbClr val="C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811" b="1" i="1" spc="-19" dirty="0" err="1">
                <a:solidFill>
                  <a:srgbClr val="C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mbi</a:t>
            </a:r>
            <a:r>
              <a:rPr lang="en-US" sz="3811" b="1" i="1" spc="-19" dirty="0">
                <a:solidFill>
                  <a:srgbClr val="C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811" b="1" i="1" spc="-19" dirty="0" err="1">
                <a:solidFill>
                  <a:srgbClr val="C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Forcën</a:t>
            </a:r>
            <a:r>
              <a:rPr lang="en-US" sz="3811" b="1" i="1" spc="-19" dirty="0">
                <a:solidFill>
                  <a:srgbClr val="C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e </a:t>
            </a:r>
            <a:r>
              <a:rPr lang="en-US" sz="3811" b="1" i="1" spc="-19" dirty="0" err="1">
                <a:solidFill>
                  <a:srgbClr val="C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Arkimedit</a:t>
            </a:r>
            <a:endParaRPr lang="en-US" sz="3811" b="1" i="1" spc="-19" dirty="0">
              <a:solidFill>
                <a:srgbClr val="C00000"/>
              </a:solidFill>
              <a:latin typeface="Times New Roman Bold"/>
              <a:ea typeface="Times New Roman Bold"/>
              <a:cs typeface="Times New Roman Bold"/>
              <a:sym typeface="Times New Roman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7776553" y="5457592"/>
            <a:ext cx="10354580" cy="1841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53"/>
              </a:lnSpc>
              <a:spcBef>
                <a:spcPct val="0"/>
              </a:spcBef>
            </a:pPr>
            <a:r>
              <a:rPr lang="en-US" sz="2876" b="1" spc="-1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Shtypja</a:t>
            </a:r>
            <a:r>
              <a:rPr lang="en-US" sz="2876" b="1" spc="-1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876" b="1" spc="-1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atmosferike</a:t>
            </a:r>
            <a:r>
              <a:rPr lang="en-US" sz="2876" b="1" spc="-1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876" b="1" spc="-1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shtyn</a:t>
            </a:r>
            <a:r>
              <a:rPr lang="en-US" sz="2876" b="1" spc="-1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876" b="1" spc="-1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poshtë</a:t>
            </a:r>
            <a:r>
              <a:rPr lang="en-US" sz="2876" b="1" spc="-1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876" b="1" spc="-1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sipërfaqen</a:t>
            </a:r>
            <a:r>
              <a:rPr lang="en-US" sz="2876" b="1" spc="-1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e </a:t>
            </a:r>
            <a:r>
              <a:rPr lang="en-US" sz="2876" b="1" spc="-1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detit</a:t>
            </a:r>
            <a:r>
              <a:rPr lang="en-US" sz="2876" b="1" spc="-1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, </a:t>
            </a:r>
            <a:r>
              <a:rPr lang="en-US" sz="2876" b="1" spc="-1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por</a:t>
            </a:r>
            <a:r>
              <a:rPr lang="en-US" sz="2876" b="1" spc="-1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876" b="1" spc="-1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njëkohësisht</a:t>
            </a:r>
            <a:r>
              <a:rPr lang="en-US" sz="2876" b="1" spc="-1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876" b="1" spc="-1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shtyn</a:t>
            </a:r>
            <a:r>
              <a:rPr lang="en-US" sz="2876" b="1" spc="-1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876" b="1" spc="-1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poshtë</a:t>
            </a:r>
            <a:r>
              <a:rPr lang="en-US" sz="2876" b="1" spc="-1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876" b="1" spc="-1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edhe</a:t>
            </a:r>
            <a:r>
              <a:rPr lang="en-US" sz="2876" b="1" spc="-1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876" b="1" spc="-1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vetë</a:t>
            </a:r>
            <a:r>
              <a:rPr lang="en-US" sz="2876" b="1" spc="-1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876" b="1" spc="-1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anijen</a:t>
            </a:r>
            <a:r>
              <a:rPr lang="en-US" sz="2876" b="1" spc="-1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. </a:t>
            </a:r>
            <a:r>
              <a:rPr lang="en-US" sz="2876" b="1" spc="-1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Kjo</a:t>
            </a:r>
            <a:r>
              <a:rPr lang="en-US" sz="2876" b="1" spc="-1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876" b="1" spc="-1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shtypje</a:t>
            </a:r>
            <a:r>
              <a:rPr lang="en-US" sz="2876" b="1" spc="-1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876" b="1" spc="-1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transmetohet</a:t>
            </a:r>
            <a:r>
              <a:rPr lang="en-US" sz="2876" b="1" spc="-1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876" b="1" spc="-1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në</a:t>
            </a:r>
            <a:r>
              <a:rPr lang="en-US" sz="2876" b="1" spc="-1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876" b="1" spc="-1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mënyrë</a:t>
            </a:r>
            <a:r>
              <a:rPr lang="en-US" sz="2876" b="1" spc="-1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876" b="1" spc="-1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të</a:t>
            </a:r>
            <a:r>
              <a:rPr lang="en-US" sz="2876" b="1" spc="-1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876" b="1" spc="-1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barabartë</a:t>
            </a:r>
            <a:r>
              <a:rPr lang="en-US" sz="2876" b="1" spc="-1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876" b="1" spc="-1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në</a:t>
            </a:r>
            <a:r>
              <a:rPr lang="en-US" sz="2876" b="1" spc="-1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876" b="1" spc="-1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të</a:t>
            </a:r>
            <a:r>
              <a:rPr lang="en-US" sz="2876" b="1" spc="-1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876" b="1" spc="-1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gjitha</a:t>
            </a:r>
            <a:r>
              <a:rPr lang="en-US" sz="2876" b="1" spc="-1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876" b="1" spc="-1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drejtimet</a:t>
            </a:r>
            <a:r>
              <a:rPr lang="en-US" sz="2876" b="1" spc="-1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876" b="1" spc="-1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brenda</a:t>
            </a:r>
            <a:r>
              <a:rPr lang="en-US" sz="2876" b="1" spc="-1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876" b="1" spc="-1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ujit</a:t>
            </a:r>
            <a:r>
              <a:rPr lang="en-US" sz="2876" b="1" spc="-1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(Parimi </a:t>
            </a:r>
            <a:r>
              <a:rPr lang="en-US" sz="2876" b="1" spc="-1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i</a:t>
            </a:r>
            <a:r>
              <a:rPr lang="en-US" sz="2876" b="1" spc="-1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876" b="1" spc="-14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Paskalit</a:t>
            </a:r>
            <a:r>
              <a:rPr lang="en-US" sz="2876" b="1" spc="-14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).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allAtOnce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8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392538" cy="10263170"/>
            <a:chOff x="0" y="0"/>
            <a:chExt cx="990371" cy="15900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90371" cy="1590034"/>
            </a:xfrm>
            <a:custGeom>
              <a:avLst/>
              <a:gdLst/>
              <a:ahLst/>
              <a:cxnLst/>
              <a:rect l="l" t="t" r="r" b="b"/>
              <a:pathLst>
                <a:path w="990371" h="1590034">
                  <a:moveTo>
                    <a:pt x="0" y="0"/>
                  </a:moveTo>
                  <a:lnTo>
                    <a:pt x="990371" y="0"/>
                  </a:lnTo>
                  <a:lnTo>
                    <a:pt x="990371" y="1590034"/>
                  </a:lnTo>
                  <a:lnTo>
                    <a:pt x="0" y="1590034"/>
                  </a:lnTo>
                  <a:close/>
                </a:path>
              </a:pathLst>
            </a:custGeom>
            <a:blipFill>
              <a:blip r:embed="rId2"/>
              <a:stretch>
                <a:fillRect l="-69327" r="-6932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743690" y="2245120"/>
            <a:ext cx="13390022" cy="7209845"/>
            <a:chOff x="0" y="0"/>
            <a:chExt cx="4644180" cy="250065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44180" cy="2500655"/>
            </a:xfrm>
            <a:custGeom>
              <a:avLst/>
              <a:gdLst/>
              <a:ahLst/>
              <a:cxnLst/>
              <a:rect l="l" t="t" r="r" b="b"/>
              <a:pathLst>
                <a:path w="4644180" h="2500655">
                  <a:moveTo>
                    <a:pt x="0" y="0"/>
                  </a:moveTo>
                  <a:lnTo>
                    <a:pt x="4644180" y="0"/>
                  </a:lnTo>
                  <a:lnTo>
                    <a:pt x="4644180" y="2500655"/>
                  </a:lnTo>
                  <a:lnTo>
                    <a:pt x="0" y="2500655"/>
                  </a:lnTo>
                  <a:close/>
                </a:path>
              </a:pathLst>
            </a:custGeom>
            <a:solidFill>
              <a:srgbClr val="E1C9A9"/>
            </a:solidFill>
            <a:ln w="3810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4644180" cy="25578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1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513562" y="160391"/>
            <a:ext cx="11104766" cy="1836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91"/>
              </a:lnSpc>
            </a:pPr>
            <a:r>
              <a:rPr lang="en-US" sz="6042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Zonat</a:t>
            </a:r>
            <a:r>
              <a:rPr lang="en-US" sz="6042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me </a:t>
            </a:r>
            <a:r>
              <a:rPr lang="en-US" sz="6042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shtypje</a:t>
            </a:r>
            <a:r>
              <a:rPr lang="en-US" sz="6042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6042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të</a:t>
            </a:r>
            <a:r>
              <a:rPr lang="en-US" sz="6042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6042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ulët</a:t>
            </a:r>
            <a:r>
              <a:rPr lang="en-US" sz="6042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(</a:t>
            </a:r>
            <a:r>
              <a:rPr lang="en-US" sz="6042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Ciklonet</a:t>
            </a:r>
            <a:r>
              <a:rPr lang="en-US" sz="6042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834458" y="2235884"/>
            <a:ext cx="13155815" cy="6930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05"/>
              </a:lnSpc>
            </a:pP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Kur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shtypja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atmosferike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bie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me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shpejtësi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,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kjo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tregon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se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ajri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i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ngrohtë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dhe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i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lagësht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po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ngrihet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lart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.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Kjo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krijon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një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"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boshllëk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"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që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mbushet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me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shpejtësi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nga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ajri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përreth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, duke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shkaktuar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:</a:t>
            </a:r>
          </a:p>
          <a:p>
            <a:pPr marL="729252" lvl="1" indent="-364626" algn="just">
              <a:lnSpc>
                <a:spcPts val="5505"/>
              </a:lnSpc>
              <a:buFont typeface="Arial"/>
              <a:buChar char="•"/>
            </a:pP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Era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të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forta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dhe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stuhie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: Erat e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forta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krijojnë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dallgë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të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mëdha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që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godasin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trupin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e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anijes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, duke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vështirësuar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kontrollin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e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saj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dhe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duke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sfiduar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qendrueshmërinë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(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rrezik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përmbysjeje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).</a:t>
            </a:r>
          </a:p>
          <a:p>
            <a:pPr marL="729252" lvl="1" indent="-364626" algn="just">
              <a:lnSpc>
                <a:spcPts val="5505"/>
              </a:lnSpc>
              <a:buFont typeface="Arial"/>
              <a:buChar char="•"/>
            </a:pP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Ndryshim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i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nivelit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të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detit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: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Në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qendër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të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një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cikloni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(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ku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shtypja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është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shumë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e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ulët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), uji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i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detit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tenton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të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ngrihet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pak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më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lart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se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niveli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normal,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gjë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që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ndikon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në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llogaritjet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e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navigimit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pranë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porteve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ose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zonave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të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377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cekëta</a:t>
            </a:r>
            <a:r>
              <a:rPr lang="en-US" sz="3377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132" b="-1820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241727" y="-58269"/>
            <a:ext cx="10285157" cy="1548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319"/>
              </a:lnSpc>
              <a:spcBef>
                <a:spcPct val="0"/>
              </a:spcBef>
            </a:pPr>
            <a:r>
              <a:rPr lang="en-US" sz="8799" b="1" spc="-994" dirty="0">
                <a:solidFill>
                  <a:srgbClr val="FF66C4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REZISTENCA   E  AJRIT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131508" y="1385087"/>
            <a:ext cx="15020351" cy="5316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20"/>
              </a:lnSpc>
              <a:spcBef>
                <a:spcPct val="0"/>
              </a:spcBef>
            </a:pP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Avioni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fluturon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falë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forcës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ngritëse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, </a:t>
            </a: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që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gjenerohet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nga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krahët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e </a:t>
            </a: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tij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, </a:t>
            </a: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kur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ai </a:t>
            </a: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lëviz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me </a:t>
            </a: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shpejtësi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të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madhe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përmes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ajrit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.</a:t>
            </a:r>
          </a:p>
          <a:p>
            <a:pPr algn="just">
              <a:lnSpc>
                <a:spcPts val="5320"/>
              </a:lnSpc>
              <a:spcBef>
                <a:spcPct val="0"/>
              </a:spcBef>
            </a:pP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Krahët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e </a:t>
            </a: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avionit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kanë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një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formë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të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veçantë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aerodinamike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(</a:t>
            </a: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asimetrike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). </a:t>
            </a: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Ajri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që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kalon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sipër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krahut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lëviz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më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shpejt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se </a:t>
            </a: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ajri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që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kalon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poshtë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tij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. </a:t>
            </a: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Sipas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Parimit </a:t>
            </a: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të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Bernulit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, </a:t>
            </a: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shpejtësia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më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e </a:t>
            </a: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madhe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e </a:t>
            </a: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ajrit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sipër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krijon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një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zonë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me </a:t>
            </a: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shtypje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më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të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ulët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, </a:t>
            </a: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ndërsa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poshtë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krahut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shtypja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mbetet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më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e </a:t>
            </a:r>
            <a:r>
              <a:rPr lang="en-US" sz="38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lartë</a:t>
            </a:r>
            <a:r>
              <a:rPr lang="en-US" sz="38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.</a:t>
            </a:r>
          </a:p>
          <a:p>
            <a:pPr algn="just">
              <a:lnSpc>
                <a:spcPts val="5028"/>
              </a:lnSpc>
              <a:spcBef>
                <a:spcPct val="0"/>
              </a:spcBef>
            </a:pPr>
            <a:endParaRPr lang="en-US" sz="3800" b="1" dirty="0">
              <a:solidFill>
                <a:srgbClr val="000000"/>
              </a:solidFill>
              <a:latin typeface="Times New Roman Bold"/>
              <a:ea typeface="Times New Roman Bold"/>
              <a:cs typeface="Times New Roman Bold"/>
              <a:sym typeface="Times New Roman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917187" y="7832153"/>
            <a:ext cx="15234672" cy="1341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19"/>
              </a:lnSpc>
              <a:spcBef>
                <a:spcPct val="0"/>
              </a:spcBef>
            </a:pPr>
            <a:r>
              <a:rPr lang="en-US" sz="3799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Kjo</a:t>
            </a:r>
            <a:r>
              <a:rPr lang="en-US" sz="3799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799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diferencë</a:t>
            </a:r>
            <a:r>
              <a:rPr lang="en-US" sz="3799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799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shtypjeje</a:t>
            </a:r>
            <a:r>
              <a:rPr lang="en-US" sz="3799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799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shtyn</a:t>
            </a:r>
            <a:r>
              <a:rPr lang="en-US" sz="3799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799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avionin</a:t>
            </a:r>
            <a:r>
              <a:rPr lang="en-US" sz="3799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799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lart</a:t>
            </a:r>
            <a:r>
              <a:rPr lang="en-US" sz="3799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, duke </a:t>
            </a:r>
            <a:r>
              <a:rPr lang="en-US" sz="3799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mposhtur</a:t>
            </a:r>
            <a:r>
              <a:rPr lang="en-US" sz="3799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799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forcën</a:t>
            </a:r>
            <a:r>
              <a:rPr lang="en-US" sz="3799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e </a:t>
            </a:r>
            <a:r>
              <a:rPr lang="en-US" sz="3799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gravitetit</a:t>
            </a:r>
            <a:r>
              <a:rPr lang="en-US" sz="3799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(</a:t>
            </a:r>
            <a:r>
              <a:rPr lang="en-US" sz="3799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peshën</a:t>
            </a:r>
            <a:r>
              <a:rPr lang="en-US" sz="3799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e </a:t>
            </a:r>
            <a:r>
              <a:rPr lang="en-US" sz="3799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avionit</a:t>
            </a:r>
            <a:r>
              <a:rPr lang="en-US" sz="3799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).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85615" y="0"/>
            <a:ext cx="3196540" cy="2722008"/>
            <a:chOff x="0" y="0"/>
            <a:chExt cx="1460623" cy="12437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60627" cy="1243791"/>
            </a:xfrm>
            <a:custGeom>
              <a:avLst/>
              <a:gdLst/>
              <a:ahLst/>
              <a:cxnLst/>
              <a:rect l="l" t="t" r="r" b="b"/>
              <a:pathLst>
                <a:path w="1460627" h="1243791">
                  <a:moveTo>
                    <a:pt x="1046362" y="38122"/>
                  </a:moveTo>
                  <a:cubicBezTo>
                    <a:pt x="1024662" y="13865"/>
                    <a:pt x="993657" y="0"/>
                    <a:pt x="961111" y="0"/>
                  </a:cubicBezTo>
                  <a:lnTo>
                    <a:pt x="114385" y="0"/>
                  </a:lnTo>
                  <a:cubicBezTo>
                    <a:pt x="51213" y="1"/>
                    <a:pt x="1" y="51211"/>
                    <a:pt x="0" y="114384"/>
                  </a:cubicBezTo>
                  <a:lnTo>
                    <a:pt x="0" y="501214"/>
                  </a:lnTo>
                  <a:lnTo>
                    <a:pt x="0" y="795306"/>
                  </a:lnTo>
                  <a:cubicBezTo>
                    <a:pt x="0" y="858478"/>
                    <a:pt x="51211" y="909690"/>
                    <a:pt x="114384" y="909690"/>
                  </a:cubicBezTo>
                  <a:lnTo>
                    <a:pt x="587586" y="909690"/>
                  </a:lnTo>
                  <a:cubicBezTo>
                    <a:pt x="620132" y="909690"/>
                    <a:pt x="651138" y="923554"/>
                    <a:pt x="672837" y="947811"/>
                  </a:cubicBezTo>
                  <a:lnTo>
                    <a:pt x="903501" y="1205669"/>
                  </a:lnTo>
                  <a:cubicBezTo>
                    <a:pt x="925201" y="1229927"/>
                    <a:pt x="956207" y="1243791"/>
                    <a:pt x="988753" y="1243791"/>
                  </a:cubicBezTo>
                  <a:lnTo>
                    <a:pt x="1346239" y="1243791"/>
                  </a:lnTo>
                  <a:cubicBezTo>
                    <a:pt x="1376576" y="1243792"/>
                    <a:pt x="1405670" y="1231742"/>
                    <a:pt x="1427122" y="1210291"/>
                  </a:cubicBezTo>
                  <a:cubicBezTo>
                    <a:pt x="1448574" y="1188841"/>
                    <a:pt x="1460626" y="1159748"/>
                    <a:pt x="1460627" y="1129411"/>
                  </a:cubicBezTo>
                  <a:lnTo>
                    <a:pt x="1460627" y="562247"/>
                  </a:lnTo>
                  <a:cubicBezTo>
                    <a:pt x="1460627" y="522943"/>
                    <a:pt x="1446140" y="485019"/>
                    <a:pt x="1419935" y="455726"/>
                  </a:cubicBezTo>
                  <a:close/>
                </a:path>
              </a:pathLst>
            </a:custGeom>
            <a:blipFill>
              <a:blip r:embed="rId2"/>
              <a:stretch>
                <a:fillRect t="-61635" b="-1435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1576212" y="1818980"/>
            <a:ext cx="6469749" cy="5921997"/>
            <a:chOff x="0" y="0"/>
            <a:chExt cx="1002333" cy="91747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02333" cy="917472"/>
            </a:xfrm>
            <a:custGeom>
              <a:avLst/>
              <a:gdLst/>
              <a:ahLst/>
              <a:cxnLst/>
              <a:rect l="l" t="t" r="r" b="b"/>
              <a:pathLst>
                <a:path w="1002333" h="917472">
                  <a:moveTo>
                    <a:pt x="35899" y="0"/>
                  </a:moveTo>
                  <a:lnTo>
                    <a:pt x="966435" y="0"/>
                  </a:lnTo>
                  <a:cubicBezTo>
                    <a:pt x="975955" y="0"/>
                    <a:pt x="985087" y="3782"/>
                    <a:pt x="991819" y="10515"/>
                  </a:cubicBezTo>
                  <a:cubicBezTo>
                    <a:pt x="998551" y="17247"/>
                    <a:pt x="1002333" y="26378"/>
                    <a:pt x="1002333" y="35899"/>
                  </a:cubicBezTo>
                  <a:lnTo>
                    <a:pt x="1002333" y="881573"/>
                  </a:lnTo>
                  <a:cubicBezTo>
                    <a:pt x="1002333" y="891094"/>
                    <a:pt x="998551" y="900225"/>
                    <a:pt x="991819" y="906958"/>
                  </a:cubicBezTo>
                  <a:cubicBezTo>
                    <a:pt x="985087" y="913690"/>
                    <a:pt x="975955" y="917472"/>
                    <a:pt x="966435" y="917472"/>
                  </a:cubicBezTo>
                  <a:lnTo>
                    <a:pt x="35899" y="917472"/>
                  </a:lnTo>
                  <a:cubicBezTo>
                    <a:pt x="26378" y="917472"/>
                    <a:pt x="17247" y="913690"/>
                    <a:pt x="10515" y="906958"/>
                  </a:cubicBezTo>
                  <a:cubicBezTo>
                    <a:pt x="3782" y="900225"/>
                    <a:pt x="0" y="891094"/>
                    <a:pt x="0" y="881573"/>
                  </a:cubicBezTo>
                  <a:lnTo>
                    <a:pt x="0" y="35899"/>
                  </a:lnTo>
                  <a:cubicBezTo>
                    <a:pt x="0" y="26378"/>
                    <a:pt x="3782" y="17247"/>
                    <a:pt x="10515" y="10515"/>
                  </a:cubicBezTo>
                  <a:cubicBezTo>
                    <a:pt x="17247" y="3782"/>
                    <a:pt x="26378" y="0"/>
                    <a:pt x="35899" y="0"/>
                  </a:cubicBezTo>
                  <a:close/>
                </a:path>
              </a:pathLst>
            </a:custGeom>
            <a:blipFill>
              <a:blip r:embed="rId3"/>
              <a:stretch>
                <a:fillRect l="-21106" r="-2110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81526" y="147951"/>
            <a:ext cx="2452146" cy="2386931"/>
            <a:chOff x="0" y="0"/>
            <a:chExt cx="379902" cy="36979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9902" cy="369798"/>
            </a:xfrm>
            <a:custGeom>
              <a:avLst/>
              <a:gdLst/>
              <a:ahLst/>
              <a:cxnLst/>
              <a:rect l="l" t="t" r="r" b="b"/>
              <a:pathLst>
                <a:path w="379902" h="369798">
                  <a:moveTo>
                    <a:pt x="94716" y="0"/>
                  </a:moveTo>
                  <a:lnTo>
                    <a:pt x="285185" y="0"/>
                  </a:lnTo>
                  <a:cubicBezTo>
                    <a:pt x="337496" y="0"/>
                    <a:pt x="379902" y="42406"/>
                    <a:pt x="379902" y="94716"/>
                  </a:cubicBezTo>
                  <a:lnTo>
                    <a:pt x="379902" y="275082"/>
                  </a:lnTo>
                  <a:cubicBezTo>
                    <a:pt x="379902" y="300202"/>
                    <a:pt x="369923" y="324294"/>
                    <a:pt x="352160" y="342056"/>
                  </a:cubicBezTo>
                  <a:cubicBezTo>
                    <a:pt x="334397" y="359819"/>
                    <a:pt x="310306" y="369798"/>
                    <a:pt x="285185" y="369798"/>
                  </a:cubicBezTo>
                  <a:lnTo>
                    <a:pt x="94716" y="369798"/>
                  </a:lnTo>
                  <a:cubicBezTo>
                    <a:pt x="69596" y="369798"/>
                    <a:pt x="45504" y="359819"/>
                    <a:pt x="27742" y="342056"/>
                  </a:cubicBezTo>
                  <a:cubicBezTo>
                    <a:pt x="9979" y="324294"/>
                    <a:pt x="0" y="300202"/>
                    <a:pt x="0" y="275082"/>
                  </a:cubicBezTo>
                  <a:lnTo>
                    <a:pt x="0" y="94716"/>
                  </a:lnTo>
                  <a:cubicBezTo>
                    <a:pt x="0" y="69596"/>
                    <a:pt x="9979" y="45504"/>
                    <a:pt x="27742" y="27742"/>
                  </a:cubicBezTo>
                  <a:cubicBezTo>
                    <a:pt x="45504" y="9979"/>
                    <a:pt x="69596" y="0"/>
                    <a:pt x="94716" y="0"/>
                  </a:cubicBezTo>
                  <a:close/>
                </a:path>
              </a:pathLst>
            </a:custGeom>
            <a:blipFill>
              <a:blip r:embed="rId4"/>
              <a:stretch>
                <a:fillRect t="-644" b="-208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021105" y="300351"/>
            <a:ext cx="10266895" cy="530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82"/>
              </a:lnSpc>
            </a:pPr>
            <a:r>
              <a:rPr lang="en-US" sz="4856" b="1" spc="-54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REZISTENCA  E  AJRIT   DHE  MOTORËT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81526" y="2869780"/>
            <a:ext cx="11233532" cy="5978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66"/>
              </a:lnSpc>
              <a:spcBef>
                <a:spcPct val="0"/>
              </a:spcBef>
            </a:pP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Motorët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e </a:t>
            </a: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avionëve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modernë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(</a:t>
            </a: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motorët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reaktivë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ose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me </a:t>
            </a: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helikë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) </a:t>
            </a: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funksionojnë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duke </a:t>
            </a: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thithur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sasi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masive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të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ajrit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, duke e </a:t>
            </a: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ngjeshur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atë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, duke e </a:t>
            </a: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përzier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me </a:t>
            </a: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karburant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dhe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duke e </a:t>
            </a: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nxjerrë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jashtë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me </a:t>
            </a: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shpejtësi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të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madhe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nga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pjesa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e </a:t>
            </a: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pasme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(</a:t>
            </a: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sipas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Ligjit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të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tretë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të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Njutonit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).</a:t>
            </a:r>
          </a:p>
          <a:p>
            <a:pPr algn="just">
              <a:lnSpc>
                <a:spcPts val="4766"/>
              </a:lnSpc>
              <a:spcBef>
                <a:spcPct val="0"/>
              </a:spcBef>
            </a:pPr>
            <a:endParaRPr lang="en-US" sz="3404" b="1" dirty="0">
              <a:solidFill>
                <a:srgbClr val="000000"/>
              </a:solidFill>
              <a:latin typeface="Times New Roman Bold"/>
              <a:ea typeface="Times New Roman Bold"/>
              <a:cs typeface="Times New Roman Bold"/>
              <a:sym typeface="Times New Roman Bold"/>
            </a:endParaRPr>
          </a:p>
          <a:p>
            <a:pPr algn="just">
              <a:lnSpc>
                <a:spcPts val="4766"/>
              </a:lnSpc>
              <a:spcBef>
                <a:spcPct val="0"/>
              </a:spcBef>
            </a:pP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Nëse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këta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motorë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do </a:t>
            </a: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të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futeshin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në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ujë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, </a:t>
            </a: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ata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do </a:t>
            </a: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të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thithnin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ujë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në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vend </a:t>
            </a: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të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ajrit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. </a:t>
            </a: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Kjo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do </a:t>
            </a: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të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fikte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menjëherë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djegien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e </a:t>
            </a: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karburantit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dhe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do </a:t>
            </a: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të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bllokonte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ose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shkatërronte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turbinat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e </a:t>
            </a: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motorit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në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04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sekonda</a:t>
            </a:r>
            <a:r>
              <a:rPr lang="en-US" sz="3404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349163" y="399376"/>
            <a:ext cx="6734334" cy="558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19"/>
              </a:lnSpc>
            </a:pPr>
            <a:r>
              <a:rPr lang="en-US" sz="5145" b="1" spc="-58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REZISTENCA   E   AJRIT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257166" y="192133"/>
            <a:ext cx="8886834" cy="4633574"/>
            <a:chOff x="0" y="0"/>
            <a:chExt cx="1676723" cy="8742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76723" cy="874239"/>
            </a:xfrm>
            <a:custGeom>
              <a:avLst/>
              <a:gdLst/>
              <a:ahLst/>
              <a:cxnLst/>
              <a:rect l="l" t="t" r="r" b="b"/>
              <a:pathLst>
                <a:path w="1676723" h="874239">
                  <a:moveTo>
                    <a:pt x="26135" y="0"/>
                  </a:moveTo>
                  <a:lnTo>
                    <a:pt x="1650588" y="0"/>
                  </a:lnTo>
                  <a:cubicBezTo>
                    <a:pt x="1665022" y="0"/>
                    <a:pt x="1676723" y="11701"/>
                    <a:pt x="1676723" y="26135"/>
                  </a:cubicBezTo>
                  <a:lnTo>
                    <a:pt x="1676723" y="848104"/>
                  </a:lnTo>
                  <a:cubicBezTo>
                    <a:pt x="1676723" y="855036"/>
                    <a:pt x="1673969" y="861683"/>
                    <a:pt x="1669068" y="866584"/>
                  </a:cubicBezTo>
                  <a:cubicBezTo>
                    <a:pt x="1664167" y="871486"/>
                    <a:pt x="1657519" y="874239"/>
                    <a:pt x="1650588" y="874239"/>
                  </a:cubicBezTo>
                  <a:lnTo>
                    <a:pt x="26135" y="874239"/>
                  </a:lnTo>
                  <a:cubicBezTo>
                    <a:pt x="11701" y="874239"/>
                    <a:pt x="0" y="862538"/>
                    <a:pt x="0" y="848104"/>
                  </a:cubicBezTo>
                  <a:lnTo>
                    <a:pt x="0" y="26135"/>
                  </a:lnTo>
                  <a:cubicBezTo>
                    <a:pt x="0" y="19204"/>
                    <a:pt x="2754" y="12556"/>
                    <a:pt x="7655" y="7655"/>
                  </a:cubicBezTo>
                  <a:cubicBezTo>
                    <a:pt x="12556" y="2754"/>
                    <a:pt x="19204" y="0"/>
                    <a:pt x="26135" y="0"/>
                  </a:cubicBezTo>
                  <a:close/>
                </a:path>
              </a:pathLst>
            </a:custGeom>
            <a:blipFill>
              <a:blip r:embed="rId2"/>
              <a:stretch>
                <a:fillRect t="-13988" b="-139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349163" y="1266784"/>
            <a:ext cx="8780784" cy="1806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35"/>
              </a:lnSpc>
              <a:spcBef>
                <a:spcPct val="0"/>
              </a:spcBef>
            </a:pPr>
            <a:r>
              <a:rPr lang="en-US" sz="2945" b="1" spc="-11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Rezistenca</a:t>
            </a:r>
            <a:r>
              <a:rPr lang="en-US" sz="2945" b="1" spc="-11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e </a:t>
            </a:r>
            <a:r>
              <a:rPr lang="en-US" sz="2945" b="1" spc="-11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ajrit</a:t>
            </a:r>
            <a:r>
              <a:rPr lang="en-US" sz="2945" b="1" spc="-11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(</a:t>
            </a:r>
            <a:r>
              <a:rPr lang="en-US" sz="2945" b="1" spc="-11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ose</a:t>
            </a:r>
            <a:r>
              <a:rPr lang="en-US" sz="2945" b="1" spc="-11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945" b="1" spc="-11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forca</a:t>
            </a:r>
            <a:r>
              <a:rPr lang="en-US" sz="2945" b="1" spc="-11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e </a:t>
            </a:r>
            <a:r>
              <a:rPr lang="en-US" sz="2945" b="1" spc="-11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frenimit</a:t>
            </a:r>
            <a:r>
              <a:rPr lang="en-US" sz="2945" b="1" spc="-11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945" b="1" spc="-11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aerodinamik</a:t>
            </a:r>
            <a:r>
              <a:rPr lang="en-US" sz="2945" b="1" spc="-11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) </a:t>
            </a:r>
            <a:r>
              <a:rPr lang="en-US" sz="2945" b="1" spc="-11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është</a:t>
            </a:r>
            <a:r>
              <a:rPr lang="en-US" sz="2945" b="1" spc="-11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945" b="1" spc="-11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forca</a:t>
            </a:r>
            <a:r>
              <a:rPr lang="en-US" sz="2945" b="1" spc="-11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945" b="1" spc="-11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që</a:t>
            </a:r>
            <a:r>
              <a:rPr lang="en-US" sz="2945" b="1" spc="-11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945" b="1" spc="-11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kundërshton</a:t>
            </a:r>
            <a:r>
              <a:rPr lang="en-US" sz="2945" b="1" spc="-11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945" b="1" spc="-11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lëvizjen</a:t>
            </a:r>
            <a:r>
              <a:rPr lang="en-US" sz="2945" b="1" spc="-11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e </a:t>
            </a:r>
            <a:r>
              <a:rPr lang="en-US" sz="2945" b="1" spc="-11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avionit</a:t>
            </a:r>
            <a:r>
              <a:rPr lang="en-US" sz="2945" b="1" spc="-11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945" b="1" spc="-11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përpara</a:t>
            </a:r>
            <a:r>
              <a:rPr lang="en-US" sz="2945" b="1" spc="-11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945" b="1" spc="-11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përmes</a:t>
            </a:r>
            <a:r>
              <a:rPr lang="en-US" sz="2945" b="1" spc="-11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945" b="1" spc="-11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atmosferës</a:t>
            </a:r>
            <a:r>
              <a:rPr lang="en-US" sz="2945" b="1" spc="-11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. Ajo </a:t>
            </a:r>
            <a:r>
              <a:rPr lang="en-US" sz="2945" b="1" spc="-11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vepron</a:t>
            </a:r>
            <a:r>
              <a:rPr lang="en-US" sz="2945" b="1" spc="-11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945" b="1" spc="-11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në</a:t>
            </a:r>
            <a:r>
              <a:rPr lang="en-US" sz="2945" b="1" spc="-11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945" b="1" spc="-11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drejtim</a:t>
            </a:r>
            <a:r>
              <a:rPr lang="en-US" sz="2945" b="1" spc="-11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945" b="1" spc="-11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të</a:t>
            </a:r>
            <a:r>
              <a:rPr lang="en-US" sz="2945" b="1" spc="-11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945" b="1" spc="-11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kundërt</a:t>
            </a:r>
            <a:r>
              <a:rPr lang="en-US" sz="2945" b="1" spc="-11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me </a:t>
            </a:r>
            <a:r>
              <a:rPr lang="en-US" sz="2945" b="1" spc="-11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forcën</a:t>
            </a:r>
            <a:r>
              <a:rPr lang="en-US" sz="2945" b="1" spc="-11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945" b="1" spc="-11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shtytëse</a:t>
            </a:r>
            <a:r>
              <a:rPr lang="en-US" sz="2945" b="1" spc="-11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945" b="1" spc="-11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të</a:t>
            </a:r>
            <a:r>
              <a:rPr lang="en-US" sz="2945" b="1" spc="-11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945" b="1" spc="-11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motorëve</a:t>
            </a:r>
            <a:endParaRPr lang="en-US" sz="2945" b="1" spc="-117" dirty="0">
              <a:solidFill>
                <a:srgbClr val="000000"/>
              </a:solidFill>
              <a:latin typeface="Times New Roman Bold"/>
              <a:ea typeface="Times New Roman Bold"/>
              <a:cs typeface="Times New Roman Bold"/>
              <a:sym typeface="Times New Roman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8333" y="5114925"/>
            <a:ext cx="18091335" cy="488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39"/>
              </a:lnSpc>
              <a:spcBef>
                <a:spcPct val="0"/>
              </a:spcBef>
            </a:pP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Rezistenca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që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lidhet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me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formën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fizike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të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avionit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dhe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fërkimin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me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ajrin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ndahet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në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:</a:t>
            </a:r>
          </a:p>
          <a:p>
            <a:pPr marL="690876" lvl="1" indent="-345438" algn="just">
              <a:lnSpc>
                <a:spcPts val="3839"/>
              </a:lnSpc>
              <a:spcBef>
                <a:spcPct val="0"/>
              </a:spcBef>
              <a:buFont typeface="Arial"/>
              <a:buChar char="•"/>
            </a:pPr>
            <a:r>
              <a:rPr lang="en-US" sz="3199" b="1" i="1" spc="-127" dirty="0" err="1">
                <a:solidFill>
                  <a:srgbClr val="FF66C4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Rezistenca</a:t>
            </a:r>
            <a:r>
              <a:rPr lang="en-US" sz="3199" b="1" i="1" spc="-127" dirty="0">
                <a:solidFill>
                  <a:srgbClr val="FF66C4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 e </a:t>
            </a:r>
            <a:r>
              <a:rPr lang="en-US" sz="3199" b="1" i="1" spc="-127" dirty="0" err="1">
                <a:solidFill>
                  <a:srgbClr val="FF66C4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fërkimit</a:t>
            </a:r>
            <a:r>
              <a:rPr lang="en-US" sz="3199" b="1" i="1" spc="-127" dirty="0">
                <a:solidFill>
                  <a:srgbClr val="FF66C4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 </a:t>
            </a:r>
            <a:r>
              <a:rPr lang="en-US" sz="3199" b="1" i="1" spc="-127" dirty="0" err="1">
                <a:solidFill>
                  <a:srgbClr val="FF66C4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të</a:t>
            </a:r>
            <a:r>
              <a:rPr lang="en-US" sz="3199" b="1" i="1" spc="-127" dirty="0">
                <a:solidFill>
                  <a:srgbClr val="FF66C4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 </a:t>
            </a:r>
            <a:r>
              <a:rPr lang="en-US" sz="3199" b="1" i="1" spc="-127" dirty="0" err="1">
                <a:solidFill>
                  <a:srgbClr val="FF66C4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sipërfaqes</a:t>
            </a:r>
            <a:r>
              <a:rPr lang="en-US" sz="3199" b="1" i="1" spc="-127" dirty="0">
                <a:solidFill>
                  <a:srgbClr val="FF66C4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 </a:t>
            </a:r>
          </a:p>
          <a:p>
            <a:pPr algn="just">
              <a:lnSpc>
                <a:spcPts val="3839"/>
              </a:lnSpc>
              <a:spcBef>
                <a:spcPct val="0"/>
              </a:spcBef>
            </a:pP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Ajri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është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një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fluid me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viskozitet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. Kur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kalon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mbi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trupin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dhe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krahët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e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avionit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,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molekulat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e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ajrit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"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ngjiten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" pas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sipërfaqes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, duke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krijuar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një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forcë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fërkimi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.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Edhe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pse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trupi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i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avionit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është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shumë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i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lëmuar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,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në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shpejtësi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të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larta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ky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fërkim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është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i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konsiderueshëm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.</a:t>
            </a:r>
          </a:p>
          <a:p>
            <a:pPr marL="690876" lvl="1" indent="-345438" algn="just">
              <a:lnSpc>
                <a:spcPts val="3839"/>
              </a:lnSpc>
              <a:spcBef>
                <a:spcPct val="0"/>
              </a:spcBef>
              <a:buFont typeface="Arial"/>
              <a:buChar char="•"/>
            </a:pPr>
            <a:r>
              <a:rPr lang="en-US" sz="3199" b="1" i="1" spc="-127" dirty="0" err="1">
                <a:solidFill>
                  <a:srgbClr val="FF66C4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Rezistenca</a:t>
            </a:r>
            <a:r>
              <a:rPr lang="en-US" sz="3199" b="1" i="1" spc="-127" dirty="0">
                <a:solidFill>
                  <a:srgbClr val="FF66C4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 e </a:t>
            </a:r>
            <a:r>
              <a:rPr lang="en-US" sz="3199" b="1" i="1" spc="-127" dirty="0" err="1">
                <a:solidFill>
                  <a:srgbClr val="FF66C4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formës</a:t>
            </a:r>
            <a:r>
              <a:rPr lang="en-US" sz="3199" b="1" i="1" spc="-127" dirty="0">
                <a:solidFill>
                  <a:srgbClr val="FF66C4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 </a:t>
            </a:r>
          </a:p>
          <a:p>
            <a:pPr algn="just">
              <a:lnSpc>
                <a:spcPts val="3839"/>
              </a:lnSpc>
              <a:spcBef>
                <a:spcPct val="0"/>
              </a:spcBef>
            </a:pP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Trupi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i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avionit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zhvendos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ajrin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rreth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tij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.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Ajri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përplaset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me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pjesën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e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përparme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të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avionit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, duke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krijuar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një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zonë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me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shtypje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të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lartë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,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ndërsa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prapa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avionit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krijohet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një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zonë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me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shtypje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të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ulët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(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boshllëk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).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Kjo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diferencë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shtypjeje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e "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tërheq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"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avionin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199" b="1" spc="-127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prapa</a:t>
            </a:r>
            <a:r>
              <a:rPr lang="en-US" sz="3199" b="1" spc="-127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.</a:t>
            </a:r>
          </a:p>
          <a:p>
            <a:pPr algn="l">
              <a:lnSpc>
                <a:spcPts val="3839"/>
              </a:lnSpc>
              <a:spcBef>
                <a:spcPct val="0"/>
              </a:spcBef>
            </a:pPr>
            <a:endParaRPr lang="en-US" sz="3199" b="1" spc="-127" dirty="0">
              <a:solidFill>
                <a:srgbClr val="000000"/>
              </a:solidFill>
              <a:latin typeface="Times New Roman Bold"/>
              <a:ea typeface="Times New Roman Bold"/>
              <a:cs typeface="Times New Roman Bold"/>
              <a:sym typeface="Times New Roman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078460" y="869815"/>
            <a:ext cx="8300309" cy="6828484"/>
            <a:chOff x="0" y="0"/>
            <a:chExt cx="1381939" cy="11368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81939" cy="1136891"/>
            </a:xfrm>
            <a:custGeom>
              <a:avLst/>
              <a:gdLst/>
              <a:ahLst/>
              <a:cxnLst/>
              <a:rect l="l" t="t" r="r" b="b"/>
              <a:pathLst>
                <a:path w="1381939" h="1136891">
                  <a:moveTo>
                    <a:pt x="0" y="124380"/>
                  </a:moveTo>
                  <a:lnTo>
                    <a:pt x="0" y="740734"/>
                  </a:lnTo>
                  <a:cubicBezTo>
                    <a:pt x="0" y="809427"/>
                    <a:pt x="55687" y="865114"/>
                    <a:pt x="124380" y="865114"/>
                  </a:cubicBezTo>
                  <a:lnTo>
                    <a:pt x="267087" y="865114"/>
                  </a:lnTo>
                  <a:cubicBezTo>
                    <a:pt x="303063" y="865114"/>
                    <a:pt x="337276" y="880690"/>
                    <a:pt x="360898" y="907824"/>
                  </a:cubicBezTo>
                  <a:lnTo>
                    <a:pt x="523133" y="1094180"/>
                  </a:lnTo>
                  <a:cubicBezTo>
                    <a:pt x="546755" y="1121314"/>
                    <a:pt x="580969" y="1136891"/>
                    <a:pt x="616944" y="1136891"/>
                  </a:cubicBezTo>
                  <a:lnTo>
                    <a:pt x="1088079" y="1136891"/>
                  </a:lnTo>
                  <a:cubicBezTo>
                    <a:pt x="1123987" y="1136891"/>
                    <a:pt x="1158143" y="1121372"/>
                    <a:pt x="1181763" y="1094326"/>
                  </a:cubicBezTo>
                  <a:lnTo>
                    <a:pt x="1340954" y="912044"/>
                  </a:lnTo>
                  <a:cubicBezTo>
                    <a:pt x="1367377" y="881787"/>
                    <a:pt x="1381939" y="842978"/>
                    <a:pt x="1381939" y="802806"/>
                  </a:cubicBezTo>
                  <a:lnTo>
                    <a:pt x="1381939" y="124380"/>
                  </a:lnTo>
                  <a:cubicBezTo>
                    <a:pt x="1381939" y="91391"/>
                    <a:pt x="1368834" y="59754"/>
                    <a:pt x="1345507" y="36428"/>
                  </a:cubicBezTo>
                  <a:cubicBezTo>
                    <a:pt x="1322180" y="13102"/>
                    <a:pt x="1290542" y="-1"/>
                    <a:pt x="1257554" y="0"/>
                  </a:cubicBezTo>
                  <a:lnTo>
                    <a:pt x="124380" y="0"/>
                  </a:lnTo>
                  <a:cubicBezTo>
                    <a:pt x="55687" y="0"/>
                    <a:pt x="0" y="55687"/>
                    <a:pt x="0" y="124380"/>
                  </a:cubicBezTo>
                  <a:close/>
                </a:path>
              </a:pathLst>
            </a:custGeom>
            <a:blipFill>
              <a:blip r:embed="rId2"/>
              <a:stretch>
                <a:fillRect l="-4015" t="-3014" r="-2368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890240" y="9168785"/>
            <a:ext cx="89515" cy="8951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56BC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1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030012" y="9168785"/>
            <a:ext cx="89515" cy="8951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56BC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1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7169785" y="9168785"/>
            <a:ext cx="89515" cy="89515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56BC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1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36141" y="478165"/>
            <a:ext cx="9716596" cy="621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04"/>
              </a:lnSpc>
              <a:spcBef>
                <a:spcPct val="0"/>
              </a:spcBef>
            </a:pPr>
            <a:r>
              <a:rPr lang="en-US" sz="3170" b="1" i="1" spc="-126" dirty="0" err="1">
                <a:solidFill>
                  <a:srgbClr val="FF66C4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Rezistenca</a:t>
            </a:r>
            <a:r>
              <a:rPr lang="en-US" sz="3170" b="1" i="1" spc="-126" dirty="0">
                <a:solidFill>
                  <a:srgbClr val="FF66C4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 e </a:t>
            </a:r>
            <a:r>
              <a:rPr lang="en-US" sz="3170" b="1" i="1" spc="-126" dirty="0" err="1">
                <a:solidFill>
                  <a:srgbClr val="FF66C4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Induktuar</a:t>
            </a:r>
            <a:r>
              <a:rPr lang="en-US" sz="3170" b="1" spc="-126" dirty="0">
                <a:solidFill>
                  <a:srgbClr val="FF66C4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</a:p>
          <a:p>
            <a:pPr algn="just">
              <a:lnSpc>
                <a:spcPts val="3804"/>
              </a:lnSpc>
              <a:spcBef>
                <a:spcPct val="0"/>
              </a:spcBef>
            </a:pPr>
            <a:endParaRPr lang="en-US" sz="3170" b="1" spc="-126" dirty="0">
              <a:solidFill>
                <a:srgbClr val="FF66C4"/>
              </a:solidFill>
              <a:latin typeface="Times New Roman Bold"/>
              <a:ea typeface="Times New Roman Bold"/>
              <a:cs typeface="Times New Roman Bold"/>
              <a:sym typeface="Times New Roman Bold"/>
            </a:endParaRPr>
          </a:p>
          <a:p>
            <a:pPr algn="just">
              <a:lnSpc>
                <a:spcPts val="4164"/>
              </a:lnSpc>
              <a:spcBef>
                <a:spcPct val="0"/>
              </a:spcBef>
            </a:pP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Kjo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rezistencë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është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një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"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çmim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"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që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avioni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duhet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të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paguajë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për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të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qëndruar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në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ajër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.  Ajo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lidhet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drejtpërdrejt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me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krijimin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e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forcës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ngritëse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. </a:t>
            </a:r>
          </a:p>
          <a:p>
            <a:pPr algn="just">
              <a:lnSpc>
                <a:spcPts val="4164"/>
              </a:lnSpc>
              <a:spcBef>
                <a:spcPct val="0"/>
              </a:spcBef>
            </a:pP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Për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shkak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të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diferencës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së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shtypjes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(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shtypje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e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lartë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poshtë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krahut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dhe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shtypje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e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ulët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sipër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tij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),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ajri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tenton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të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rrotullohet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rreth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majave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të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krahëve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,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nga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poshtë-lart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.</a:t>
            </a:r>
          </a:p>
          <a:p>
            <a:pPr algn="just">
              <a:lnSpc>
                <a:spcPts val="4164"/>
              </a:lnSpc>
              <a:spcBef>
                <a:spcPct val="0"/>
              </a:spcBef>
            </a:pP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Ky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rrotullim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krijon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disa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vorba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gjigante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ajri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në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majat e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krahëve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,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të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cilat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e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shtyjnë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rrymën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e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ajrit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prapa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krahut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poshtë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dhe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e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devijojnë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forcën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ngritëse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pak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prapa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, duke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krijuar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rezistencë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470" b="1" spc="-138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shtesë</a:t>
            </a:r>
            <a:r>
              <a:rPr lang="en-US" sz="3470" b="1" spc="-138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1260</Words>
  <Application>Microsoft Office PowerPoint</Application>
  <PresentationFormat>Custom</PresentationFormat>
  <Paragraphs>61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Times New Roman Bold Italics</vt:lpstr>
      <vt:lpstr>Arial</vt:lpstr>
      <vt:lpstr>Prompt Medium</vt:lpstr>
      <vt:lpstr>Times New Roman</vt:lpstr>
      <vt:lpstr>Calibri</vt:lpstr>
      <vt:lpstr>Aptos</vt:lpstr>
      <vt:lpstr>Times New Roman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LIGJI I ARKIMEDIT</dc:title>
  <dc:creator>Gesta</dc:creator>
  <cp:lastModifiedBy>Gesta Stergu</cp:lastModifiedBy>
  <cp:revision>2</cp:revision>
  <dcterms:created xsi:type="dcterms:W3CDTF">2006-08-16T00:00:00Z</dcterms:created>
  <dcterms:modified xsi:type="dcterms:W3CDTF">2026-05-16T16:43:36Z</dcterms:modified>
  <dc:identifier>DAHJ1QSCmvk</dc:identifier>
</cp:coreProperties>
</file>